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7"/>
  </p:notesMasterIdLst>
  <p:sldIdLst>
    <p:sldId id="595" r:id="rId2"/>
    <p:sldId id="257" r:id="rId3"/>
    <p:sldId id="570" r:id="rId4"/>
    <p:sldId id="598" r:id="rId5"/>
    <p:sldId id="599" r:id="rId6"/>
    <p:sldId id="600" r:id="rId7"/>
    <p:sldId id="596" r:id="rId8"/>
    <p:sldId id="579" r:id="rId9"/>
    <p:sldId id="580" r:id="rId10"/>
    <p:sldId id="586" r:id="rId11"/>
    <p:sldId id="588" r:id="rId12"/>
    <p:sldId id="585" r:id="rId13"/>
    <p:sldId id="605" r:id="rId14"/>
    <p:sldId id="602" r:id="rId15"/>
    <p:sldId id="603" r:id="rId16"/>
    <p:sldId id="604" r:id="rId17"/>
    <p:sldId id="606" r:id="rId18"/>
    <p:sldId id="608" r:id="rId19"/>
    <p:sldId id="589" r:id="rId20"/>
    <p:sldId id="591" r:id="rId21"/>
    <p:sldId id="567" r:id="rId22"/>
    <p:sldId id="569" r:id="rId23"/>
    <p:sldId id="592" r:id="rId24"/>
    <p:sldId id="593" r:id="rId25"/>
    <p:sldId id="594" r:id="rId26"/>
    <p:sldId id="574" r:id="rId27"/>
    <p:sldId id="575" r:id="rId28"/>
    <p:sldId id="499" r:id="rId29"/>
    <p:sldId id="500" r:id="rId30"/>
    <p:sldId id="501" r:id="rId31"/>
    <p:sldId id="502" r:id="rId32"/>
    <p:sldId id="503" r:id="rId33"/>
    <p:sldId id="504" r:id="rId34"/>
    <p:sldId id="505" r:id="rId35"/>
    <p:sldId id="506" r:id="rId36"/>
    <p:sldId id="507" r:id="rId37"/>
    <p:sldId id="508" r:id="rId38"/>
    <p:sldId id="509" r:id="rId39"/>
    <p:sldId id="510" r:id="rId40"/>
    <p:sldId id="511" r:id="rId41"/>
    <p:sldId id="512" r:id="rId42"/>
    <p:sldId id="513" r:id="rId43"/>
    <p:sldId id="514" r:id="rId44"/>
    <p:sldId id="516" r:id="rId45"/>
    <p:sldId id="515" r:id="rId46"/>
    <p:sldId id="517" r:id="rId47"/>
    <p:sldId id="520" r:id="rId48"/>
    <p:sldId id="519" r:id="rId49"/>
    <p:sldId id="521" r:id="rId50"/>
    <p:sldId id="518" r:id="rId51"/>
    <p:sldId id="522" r:id="rId52"/>
    <p:sldId id="523" r:id="rId53"/>
    <p:sldId id="524" r:id="rId54"/>
    <p:sldId id="525" r:id="rId55"/>
    <p:sldId id="526" r:id="rId56"/>
    <p:sldId id="527" r:id="rId57"/>
    <p:sldId id="528" r:id="rId58"/>
    <p:sldId id="529" r:id="rId59"/>
    <p:sldId id="530" r:id="rId60"/>
    <p:sldId id="531" r:id="rId61"/>
    <p:sldId id="532" r:id="rId62"/>
    <p:sldId id="533" r:id="rId63"/>
    <p:sldId id="534" r:id="rId64"/>
    <p:sldId id="535" r:id="rId65"/>
    <p:sldId id="536" r:id="rId66"/>
    <p:sldId id="537" r:id="rId67"/>
    <p:sldId id="538" r:id="rId68"/>
    <p:sldId id="539" r:id="rId69"/>
    <p:sldId id="540" r:id="rId70"/>
    <p:sldId id="541" r:id="rId71"/>
    <p:sldId id="582" r:id="rId72"/>
    <p:sldId id="590" r:id="rId73"/>
    <p:sldId id="542" r:id="rId74"/>
    <p:sldId id="544" r:id="rId75"/>
    <p:sldId id="545" r:id="rId76"/>
    <p:sldId id="546" r:id="rId77"/>
    <p:sldId id="547" r:id="rId78"/>
    <p:sldId id="548" r:id="rId79"/>
    <p:sldId id="549" r:id="rId80"/>
    <p:sldId id="550" r:id="rId81"/>
    <p:sldId id="551" r:id="rId82"/>
    <p:sldId id="552" r:id="rId83"/>
    <p:sldId id="553" r:id="rId84"/>
    <p:sldId id="554" r:id="rId85"/>
    <p:sldId id="555" r:id="rId86"/>
    <p:sldId id="556" r:id="rId87"/>
    <p:sldId id="557" r:id="rId88"/>
    <p:sldId id="543" r:id="rId89"/>
    <p:sldId id="558" r:id="rId90"/>
    <p:sldId id="559" r:id="rId91"/>
    <p:sldId id="560" r:id="rId92"/>
    <p:sldId id="561" r:id="rId93"/>
    <p:sldId id="562" r:id="rId94"/>
    <p:sldId id="577" r:id="rId95"/>
    <p:sldId id="391"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364" autoAdjust="0"/>
  </p:normalViewPr>
  <p:slideViewPr>
    <p:cSldViewPr snapToGrid="0">
      <p:cViewPr varScale="1">
        <p:scale>
          <a:sx n="48" d="100"/>
          <a:sy n="48" d="100"/>
        </p:scale>
        <p:origin x="157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09679-0431-4835-BCA8-CB1F6BEB9244}" type="datetimeFigureOut">
              <a:rPr lang="en-US" smtClean="0"/>
              <a:t>2021-11-16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95D4E2-D0DF-48C5-AA92-2DADFC41CA3D}" type="slidenum">
              <a:rPr lang="en-US" smtClean="0"/>
              <a:t>‹#›</a:t>
            </a:fld>
            <a:endParaRPr lang="en-US"/>
          </a:p>
        </p:txBody>
      </p:sp>
    </p:spTree>
    <p:extLst>
      <p:ext uri="{BB962C8B-B14F-4D97-AF65-F5344CB8AC3E}">
        <p14:creationId xmlns:p14="http://schemas.microsoft.com/office/powerpoint/2010/main" val="4157527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it.ly/quaesita_emperor"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bit.ly/quaesita_slkid"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it.ly/quaesita_mrbean"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a:t>
            </a:fld>
            <a:endParaRPr lang="en-US"/>
          </a:p>
        </p:txBody>
      </p:sp>
    </p:spTree>
    <p:extLst>
      <p:ext uri="{BB962C8B-B14F-4D97-AF65-F5344CB8AC3E}">
        <p14:creationId xmlns:p14="http://schemas.microsoft.com/office/powerpoint/2010/main" val="218185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guessing based on no info</a:t>
            </a:r>
          </a:p>
          <a:p>
            <a:endParaRPr lang="en-US" dirty="0" smtClean="0"/>
          </a:p>
          <a:p>
            <a:r>
              <a:rPr lang="en-US" dirty="0" smtClean="0"/>
              <a:t>Can we have some info</a:t>
            </a:r>
            <a:r>
              <a:rPr lang="en-US" baseline="0" dirty="0" smtClean="0"/>
              <a:t> to guess based on ?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33</a:t>
            </a:fld>
            <a:endParaRPr lang="en-US"/>
          </a:p>
        </p:txBody>
      </p:sp>
    </p:spTree>
    <p:extLst>
      <p:ext uri="{BB962C8B-B14F-4D97-AF65-F5344CB8AC3E}">
        <p14:creationId xmlns:p14="http://schemas.microsoft.com/office/powerpoint/2010/main" val="3897396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how the guesses has narrowed now.  Based on the new info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35</a:t>
            </a:fld>
            <a:endParaRPr lang="en-US"/>
          </a:p>
        </p:txBody>
      </p:sp>
    </p:spTree>
    <p:extLst>
      <p:ext uri="{BB962C8B-B14F-4D97-AF65-F5344CB8AC3E}">
        <p14:creationId xmlns:p14="http://schemas.microsoft.com/office/powerpoint/2010/main" val="36091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41</a:t>
            </a:fld>
            <a:endParaRPr lang="en-US"/>
          </a:p>
        </p:txBody>
      </p:sp>
    </p:spTree>
    <p:extLst>
      <p:ext uri="{BB962C8B-B14F-4D97-AF65-F5344CB8AC3E}">
        <p14:creationId xmlns:p14="http://schemas.microsoft.com/office/powerpoint/2010/main" val="185936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42</a:t>
            </a:fld>
            <a:endParaRPr lang="en-US"/>
          </a:p>
        </p:txBody>
      </p:sp>
    </p:spTree>
    <p:extLst>
      <p:ext uri="{BB962C8B-B14F-4D97-AF65-F5344CB8AC3E}">
        <p14:creationId xmlns:p14="http://schemas.microsoft.com/office/powerpoint/2010/main" val="285157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RMSE   =  inversely named </a:t>
            </a:r>
          </a:p>
          <a:p>
            <a:r>
              <a:rPr lang="en-US" dirty="0" smtClean="0"/>
              <a:t>Error,</a:t>
            </a:r>
            <a:r>
              <a:rPr lang="en-US" baseline="0" dirty="0" smtClean="0"/>
              <a:t> square it, Mean (take average), then root (</a:t>
            </a:r>
            <a:r>
              <a:rPr lang="en-US" baseline="0" dirty="0" err="1" smtClean="0"/>
              <a:t>sq</a:t>
            </a:r>
            <a:r>
              <a:rPr lang="en-US" baseline="0" dirty="0" smtClean="0"/>
              <a:t> root)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44</a:t>
            </a:fld>
            <a:endParaRPr lang="en-US"/>
          </a:p>
        </p:txBody>
      </p:sp>
    </p:spTree>
    <p:extLst>
      <p:ext uri="{BB962C8B-B14F-4D97-AF65-F5344CB8AC3E}">
        <p14:creationId xmlns:p14="http://schemas.microsoft.com/office/powerpoint/2010/main" val="3286566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stats, we needed</a:t>
            </a:r>
            <a:r>
              <a:rPr lang="en-US" baseline="0" dirty="0" smtClean="0"/>
              <a:t> p values/ R </a:t>
            </a:r>
            <a:r>
              <a:rPr lang="en-US" baseline="0" dirty="0" err="1" smtClean="0"/>
              <a:t>sq</a:t>
            </a:r>
            <a:r>
              <a:rPr lang="en-US" baseline="0" dirty="0" smtClean="0"/>
              <a:t> adjusted R squared, etc…. </a:t>
            </a:r>
          </a:p>
          <a:p>
            <a:endParaRPr lang="en-US" baseline="0" dirty="0" smtClean="0"/>
          </a:p>
          <a:p>
            <a:r>
              <a:rPr lang="en-US" baseline="0" dirty="0" smtClean="0"/>
              <a:t>Here… just optimize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56</a:t>
            </a:fld>
            <a:endParaRPr lang="en-US"/>
          </a:p>
        </p:txBody>
      </p:sp>
    </p:spTree>
    <p:extLst>
      <p:ext uri="{BB962C8B-B14F-4D97-AF65-F5344CB8AC3E}">
        <p14:creationId xmlns:p14="http://schemas.microsoft.com/office/powerpoint/2010/main" val="248122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added a new feature and I only get this improvement?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59</a:t>
            </a:fld>
            <a:endParaRPr lang="en-US"/>
          </a:p>
        </p:txBody>
      </p:sp>
    </p:spTree>
    <p:extLst>
      <p:ext uri="{BB962C8B-B14F-4D97-AF65-F5344CB8AC3E}">
        <p14:creationId xmlns:p14="http://schemas.microsoft.com/office/powerpoint/2010/main" val="447288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essence</a:t>
            </a:r>
            <a:r>
              <a:rPr lang="en-US" baseline="0" dirty="0" smtClean="0"/>
              <a:t> in machine learning.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61</a:t>
            </a:fld>
            <a:endParaRPr lang="en-US"/>
          </a:p>
        </p:txBody>
      </p:sp>
    </p:spTree>
    <p:extLst>
      <p:ext uri="{BB962C8B-B14F-4D97-AF65-F5344CB8AC3E}">
        <p14:creationId xmlns:p14="http://schemas.microsoft.com/office/powerpoint/2010/main" val="633004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63</a:t>
            </a:fld>
            <a:endParaRPr lang="en-US"/>
          </a:p>
        </p:txBody>
      </p:sp>
    </p:spTree>
    <p:extLst>
      <p:ext uri="{BB962C8B-B14F-4D97-AF65-F5344CB8AC3E}">
        <p14:creationId xmlns:p14="http://schemas.microsoft.com/office/powerpoint/2010/main" val="1957148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64</a:t>
            </a:fld>
            <a:endParaRPr lang="en-US"/>
          </a:p>
        </p:txBody>
      </p:sp>
    </p:spTree>
    <p:extLst>
      <p:ext uri="{BB962C8B-B14F-4D97-AF65-F5344CB8AC3E}">
        <p14:creationId xmlns:p14="http://schemas.microsoft.com/office/powerpoint/2010/main" val="92021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a:t>
            </a:fld>
            <a:endParaRPr lang="en-US"/>
          </a:p>
        </p:txBody>
      </p:sp>
    </p:spTree>
    <p:extLst>
      <p:ext uri="{BB962C8B-B14F-4D97-AF65-F5344CB8AC3E}">
        <p14:creationId xmlns:p14="http://schemas.microsoft.com/office/powerpoint/2010/main" val="2038851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65</a:t>
            </a:fld>
            <a:endParaRPr lang="en-US"/>
          </a:p>
        </p:txBody>
      </p:sp>
    </p:spTree>
    <p:extLst>
      <p:ext uri="{BB962C8B-B14F-4D97-AF65-F5344CB8AC3E}">
        <p14:creationId xmlns:p14="http://schemas.microsoft.com/office/powerpoint/2010/main" val="311195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67</a:t>
            </a:fld>
            <a:endParaRPr lang="en-US"/>
          </a:p>
        </p:txBody>
      </p:sp>
    </p:spTree>
    <p:extLst>
      <p:ext uri="{BB962C8B-B14F-4D97-AF65-F5344CB8AC3E}">
        <p14:creationId xmlns:p14="http://schemas.microsoft.com/office/powerpoint/2010/main" val="276367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added water a secret ingredient</a:t>
            </a:r>
          </a:p>
          <a:p>
            <a:endParaRPr lang="en-US" baseline="0" dirty="0" smtClean="0"/>
          </a:p>
          <a:p>
            <a:r>
              <a:rPr lang="en-US" baseline="0" dirty="0" smtClean="0"/>
              <a:t>We get 143</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68</a:t>
            </a:fld>
            <a:endParaRPr lang="en-US"/>
          </a:p>
        </p:txBody>
      </p:sp>
    </p:spTree>
    <p:extLst>
      <p:ext uri="{BB962C8B-B14F-4D97-AF65-F5344CB8AC3E}">
        <p14:creationId xmlns:p14="http://schemas.microsoft.com/office/powerpoint/2010/main" val="155438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73</a:t>
            </a:fld>
            <a:endParaRPr lang="en-US"/>
          </a:p>
        </p:txBody>
      </p:sp>
    </p:spTree>
    <p:extLst>
      <p:ext uri="{BB962C8B-B14F-4D97-AF65-F5344CB8AC3E}">
        <p14:creationId xmlns:p14="http://schemas.microsoft.com/office/powerpoint/2010/main" val="1657237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explicit rules ( that’s the opposite of ML]</a:t>
            </a:r>
            <a:r>
              <a:rPr lang="en-US" baseline="0" dirty="0" smtClean="0"/>
              <a:t> </a:t>
            </a:r>
          </a:p>
          <a:p>
            <a:r>
              <a:rPr lang="en-US" baseline="0" dirty="0" smtClean="0"/>
              <a:t>No other examples for ML to learn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74</a:t>
            </a:fld>
            <a:endParaRPr lang="en-US"/>
          </a:p>
        </p:txBody>
      </p:sp>
    </p:spTree>
    <p:extLst>
      <p:ext uri="{BB962C8B-B14F-4D97-AF65-F5344CB8AC3E}">
        <p14:creationId xmlns:p14="http://schemas.microsoft.com/office/powerpoint/2010/main" val="160364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Just like an </a:t>
            </a:r>
            <a:r>
              <a:rPr lang="en-US" sz="1200" b="0" i="0" u="sng" kern="1200" dirty="0" smtClean="0">
                <a:solidFill>
                  <a:schemeClr val="tx1"/>
                </a:solidFill>
                <a:effectLst/>
                <a:latin typeface="+mn-lt"/>
                <a:ea typeface="+mn-ea"/>
                <a:cs typeface="+mn-cs"/>
                <a:hlinkClick r:id="rId3"/>
              </a:rPr>
              <a:t>AI algorithm</a:t>
            </a:r>
            <a:r>
              <a:rPr lang="en-US" sz="1200" b="0" i="0" kern="1200" dirty="0" smtClean="0">
                <a:solidFill>
                  <a:schemeClr val="tx1"/>
                </a:solidFill>
                <a:effectLst/>
                <a:latin typeface="+mn-lt"/>
                <a:ea typeface="+mn-ea"/>
                <a:cs typeface="+mn-cs"/>
              </a:rPr>
              <a:t>, his goal is to find a data pattern that he can turn into a recipe (</a:t>
            </a:r>
            <a:r>
              <a:rPr lang="en-US" sz="1200" b="0" i="1" kern="1200" dirty="0" smtClean="0">
                <a:solidFill>
                  <a:schemeClr val="tx1"/>
                </a:solidFill>
                <a:effectLst/>
                <a:latin typeface="+mn-lt"/>
                <a:ea typeface="+mn-ea"/>
                <a:cs typeface="+mn-cs"/>
              </a:rPr>
              <a:t>“</a:t>
            </a:r>
            <a:r>
              <a:rPr lang="en-US" sz="1200" b="0" i="1" u="sng" kern="1200" dirty="0" smtClean="0">
                <a:solidFill>
                  <a:schemeClr val="tx1"/>
                </a:solidFill>
                <a:effectLst/>
                <a:latin typeface="+mn-lt"/>
                <a:ea typeface="+mn-ea"/>
                <a:cs typeface="+mn-cs"/>
                <a:hlinkClick r:id="rId4"/>
              </a:rPr>
              <a:t>model</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that successfully takes him from the </a:t>
            </a:r>
            <a:r>
              <a:rPr lang="en-US" sz="1200" b="0" i="0" u="sng" kern="1200" dirty="0" smtClean="0">
                <a:solidFill>
                  <a:schemeClr val="tx1"/>
                </a:solidFill>
                <a:effectLst/>
                <a:latin typeface="+mn-lt"/>
                <a:ea typeface="+mn-ea"/>
                <a:cs typeface="+mn-cs"/>
                <a:hlinkClick r:id="rId4"/>
              </a:rPr>
              <a:t>input</a:t>
            </a:r>
            <a:r>
              <a:rPr lang="en-US" sz="1200" b="0" i="0" kern="1200" dirty="0" smtClean="0">
                <a:solidFill>
                  <a:schemeClr val="tx1"/>
                </a:solidFill>
                <a:effectLst/>
                <a:latin typeface="+mn-lt"/>
                <a:ea typeface="+mn-ea"/>
                <a:cs typeface="+mn-cs"/>
              </a:rPr>
              <a:t> on the left of the “=” to the </a:t>
            </a:r>
            <a:r>
              <a:rPr lang="en-US" sz="1200" b="0" i="0" u="sng" kern="1200" dirty="0" smtClean="0">
                <a:solidFill>
                  <a:schemeClr val="tx1"/>
                </a:solidFill>
                <a:effectLst/>
                <a:latin typeface="+mn-lt"/>
                <a:ea typeface="+mn-ea"/>
                <a:cs typeface="+mn-cs"/>
                <a:hlinkClick r:id="rId4"/>
              </a:rPr>
              <a:t>output</a:t>
            </a:r>
            <a:r>
              <a:rPr lang="en-US" sz="1200" b="0" i="0" kern="1200" dirty="0" smtClean="0">
                <a:solidFill>
                  <a:schemeClr val="tx1"/>
                </a:solidFill>
                <a:effectLst/>
                <a:latin typeface="+mn-lt"/>
                <a:ea typeface="+mn-ea"/>
                <a:cs typeface="+mn-cs"/>
              </a:rPr>
              <a:t> on the right-hand side.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75</a:t>
            </a:fld>
            <a:endParaRPr lang="en-US"/>
          </a:p>
        </p:txBody>
      </p:sp>
    </p:spTree>
    <p:extLst>
      <p:ext uri="{BB962C8B-B14F-4D97-AF65-F5344CB8AC3E}">
        <p14:creationId xmlns:p14="http://schemas.microsoft.com/office/powerpoint/2010/main" val="1744479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76</a:t>
            </a:fld>
            <a:endParaRPr lang="en-US"/>
          </a:p>
        </p:txBody>
      </p:sp>
    </p:spTree>
    <p:extLst>
      <p:ext uri="{BB962C8B-B14F-4D97-AF65-F5344CB8AC3E}">
        <p14:creationId xmlns:p14="http://schemas.microsoft.com/office/powerpoint/2010/main" val="873516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exactly what validation (</a:t>
            </a:r>
            <a:r>
              <a:rPr lang="en-US" sz="1200" b="0" i="0" u="sng" kern="1200" dirty="0" smtClean="0">
                <a:solidFill>
                  <a:schemeClr val="tx1"/>
                </a:solidFill>
                <a:effectLst/>
                <a:latin typeface="+mn-lt"/>
                <a:ea typeface="+mn-ea"/>
                <a:cs typeface="+mn-cs"/>
                <a:hlinkClick r:id="rId3"/>
              </a:rPr>
              <a:t>step 8</a:t>
            </a:r>
            <a:r>
              <a:rPr lang="en-US" sz="1200" b="0" i="0" kern="1200" dirty="0" smtClean="0">
                <a:solidFill>
                  <a:schemeClr val="tx1"/>
                </a:solidFill>
                <a:effectLst/>
                <a:latin typeface="+mn-lt"/>
                <a:ea typeface="+mn-ea"/>
                <a:cs typeface="+mn-cs"/>
              </a:rPr>
              <a:t>) in machine learning is. Validation creates a safe, low-stakes opportunity for students to try their recipes on examples they haven’t studied explicitly. That’s how they get a signal about whether they’re ready for the real exam.</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77</a:t>
            </a:fld>
            <a:endParaRPr lang="en-US"/>
          </a:p>
        </p:txBody>
      </p:sp>
    </p:spTree>
    <p:extLst>
      <p:ext uri="{BB962C8B-B14F-4D97-AF65-F5344CB8AC3E}">
        <p14:creationId xmlns:p14="http://schemas.microsoft.com/office/powerpoint/2010/main" val="1002151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(Mr. Bean is very lucky to have a professor like you. Thank you for sending him additional examples to try in the comfort and safety of his dorm room!)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78</a:t>
            </a:fld>
            <a:endParaRPr lang="en-US"/>
          </a:p>
        </p:txBody>
      </p:sp>
    </p:spTree>
    <p:extLst>
      <p:ext uri="{BB962C8B-B14F-4D97-AF65-F5344CB8AC3E}">
        <p14:creationId xmlns:p14="http://schemas.microsoft.com/office/powerpoint/2010/main" val="1788154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Steps to Applied AI. A roadmap for every machine learning… | by Cassie </a:t>
            </a:r>
            <a:r>
              <a:rPr lang="en-US" dirty="0" err="1" smtClean="0"/>
              <a:t>Kozyrkov</a:t>
            </a:r>
            <a:r>
              <a:rPr lang="en-US" dirty="0" smtClean="0"/>
              <a:t> | The Startup | Medium</a:t>
            </a:r>
          </a:p>
          <a:p>
            <a:r>
              <a:rPr lang="en-US" dirty="0" smtClean="0"/>
              <a:t>https://medium.com/swlh/12-steps-to-applied-ai-2fdad7fdcdf3</a:t>
            </a:r>
          </a:p>
          <a:p>
            <a:endParaRPr lang="en-US" dirty="0" smtClean="0"/>
          </a:p>
          <a:p>
            <a:r>
              <a:rPr lang="en-US" sz="1200" b="0" i="0" kern="1200" dirty="0" smtClean="0">
                <a:solidFill>
                  <a:schemeClr val="tx1"/>
                </a:solidFill>
                <a:effectLst/>
                <a:latin typeface="+mn-lt"/>
                <a:ea typeface="+mn-ea"/>
                <a:cs typeface="+mn-cs"/>
              </a:rPr>
              <a:t>If he chooses to start over, he might go back to training (</a:t>
            </a:r>
            <a:r>
              <a:rPr lang="en-US" sz="1200" b="0" i="0" u="sng" kern="1200" dirty="0" smtClean="0">
                <a:solidFill>
                  <a:schemeClr val="tx1"/>
                </a:solidFill>
                <a:effectLst/>
                <a:latin typeface="+mn-lt"/>
                <a:ea typeface="+mn-ea"/>
                <a:cs typeface="+mn-cs"/>
                <a:hlinkClick r:id="rId3"/>
              </a:rPr>
              <a:t>step 6</a:t>
            </a:r>
            <a:r>
              <a:rPr lang="en-US" sz="1200" b="0" i="0" kern="1200" dirty="0" smtClean="0">
                <a:solidFill>
                  <a:schemeClr val="tx1"/>
                </a:solidFill>
                <a:effectLst/>
                <a:latin typeface="+mn-lt"/>
                <a:ea typeface="+mn-ea"/>
                <a:cs typeface="+mn-cs"/>
              </a:rPr>
              <a:t>) and search for new patterns in the data he already has (that single paltry </a:t>
            </a:r>
            <a:r>
              <a:rPr lang="en-US" sz="1200" b="0" i="0" kern="1200" dirty="0" err="1" smtClean="0">
                <a:solidFill>
                  <a:schemeClr val="tx1"/>
                </a:solidFill>
                <a:effectLst/>
                <a:latin typeface="+mn-lt"/>
                <a:ea typeface="+mn-ea"/>
                <a:cs typeface="+mn-cs"/>
              </a:rPr>
              <a:t>datapoint</a:t>
            </a:r>
            <a:r>
              <a:rPr lang="en-US" sz="1200" b="0" i="0" kern="1200" dirty="0" smtClean="0">
                <a:solidFill>
                  <a:schemeClr val="tx1"/>
                </a:solidFill>
                <a:effectLst/>
                <a:latin typeface="+mn-lt"/>
                <a:ea typeface="+mn-ea"/>
                <a:cs typeface="+mn-cs"/>
              </a:rPr>
              <a:t>) or he might go even further back and consider adjusting the data he’s working with (if it were me, I’d be begging you for a bunch of additional examples, which would mean going all the way back to </a:t>
            </a:r>
            <a:r>
              <a:rPr lang="en-US" sz="1200" b="0" i="0" u="sng" kern="1200" dirty="0" smtClean="0">
                <a:solidFill>
                  <a:schemeClr val="tx1"/>
                </a:solidFill>
                <a:effectLst/>
                <a:latin typeface="+mn-lt"/>
                <a:ea typeface="+mn-ea"/>
                <a:cs typeface="+mn-cs"/>
                <a:hlinkClick r:id="rId3"/>
              </a:rPr>
              <a:t>step 2 in my guide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Students (and ML/AI engineers) are allowed to bounce back and forth between looking for patterns and validating their new recipes as much as they like. (But don’t stay up all night studying!)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80</a:t>
            </a:fld>
            <a:endParaRPr lang="en-US"/>
          </a:p>
        </p:txBody>
      </p:sp>
    </p:spTree>
    <p:extLst>
      <p:ext uri="{BB962C8B-B14F-4D97-AF65-F5344CB8AC3E}">
        <p14:creationId xmlns:p14="http://schemas.microsoft.com/office/powerpoint/2010/main" val="1576665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Arial" charset="0"/>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8</a:t>
            </a:fld>
            <a:endParaRPr lang="en-US"/>
          </a:p>
        </p:txBody>
      </p:sp>
    </p:spTree>
    <p:extLst>
      <p:ext uri="{BB962C8B-B14F-4D97-AF65-F5344CB8AC3E}">
        <p14:creationId xmlns:p14="http://schemas.microsoft.com/office/powerpoint/2010/main" val="1381838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at 3 AM, Mr. Bean found a pattern that works correctly on all the validation examples you’ve given him.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81</a:t>
            </a:fld>
            <a:endParaRPr lang="en-US"/>
          </a:p>
        </p:txBody>
      </p:sp>
    </p:spTree>
    <p:extLst>
      <p:ext uri="{BB962C8B-B14F-4D97-AF65-F5344CB8AC3E}">
        <p14:creationId xmlns:p14="http://schemas.microsoft.com/office/powerpoint/2010/main" val="115071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You’re practically roaring, </a:t>
            </a:r>
            <a:r>
              <a:rPr lang="en-US" sz="1200" b="0" i="1" kern="1200" dirty="0" smtClean="0">
                <a:solidFill>
                  <a:schemeClr val="tx1"/>
                </a:solidFill>
                <a:effectLst/>
                <a:latin typeface="+mn-lt"/>
                <a:ea typeface="+mn-ea"/>
                <a:cs typeface="+mn-cs"/>
              </a:rPr>
              <a:t>“Of course not!!!!”</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82</a:t>
            </a:fld>
            <a:endParaRPr lang="en-US"/>
          </a:p>
        </p:txBody>
      </p:sp>
    </p:spTree>
    <p:extLst>
      <p:ext uri="{BB962C8B-B14F-4D97-AF65-F5344CB8AC3E}">
        <p14:creationId xmlns:p14="http://schemas.microsoft.com/office/powerpoint/2010/main" val="2509915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all you know, he might have hacked together a crazy recipe that </a:t>
            </a:r>
            <a:r>
              <a:rPr lang="en-US" sz="1200" b="0" i="0" kern="1200" dirty="0" err="1" smtClean="0">
                <a:solidFill>
                  <a:schemeClr val="tx1"/>
                </a:solidFill>
                <a:effectLst/>
                <a:latin typeface="+mn-lt"/>
                <a:ea typeface="+mn-ea"/>
                <a:cs typeface="+mn-cs"/>
              </a:rPr>
              <a:t>overfits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contorts itself to fit those specific examples he has been staring at all night. Perhaps he has just memorized all the answers and </a:t>
            </a:r>
            <a:r>
              <a:rPr lang="en-US" sz="1200" b="0" i="1" kern="1200" dirty="0" smtClean="0">
                <a:solidFill>
                  <a:schemeClr val="tx1"/>
                </a:solidFill>
                <a:effectLst/>
                <a:latin typeface="+mn-lt"/>
                <a:ea typeface="+mn-ea"/>
                <a:cs typeface="+mn-cs"/>
              </a:rPr>
              <a:t>that’s </a:t>
            </a:r>
            <a:r>
              <a:rPr lang="en-US" sz="1200" b="0" i="0" kern="1200" dirty="0" smtClean="0">
                <a:solidFill>
                  <a:schemeClr val="tx1"/>
                </a:solidFill>
                <a:effectLst/>
                <a:latin typeface="+mn-lt"/>
                <a:ea typeface="+mn-ea"/>
                <a:cs typeface="+mn-cs"/>
              </a:rPr>
              <a:t>his recipe — looking them up from memory. There’s no guarantee he understands anything general enough to handle new problems.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395D4E2-D0DF-48C5-AA92-2DADFC41CA3D}" type="slidenum">
              <a:rPr lang="en-US" smtClean="0"/>
              <a:t>84</a:t>
            </a:fld>
            <a:endParaRPr lang="en-US"/>
          </a:p>
        </p:txBody>
      </p:sp>
    </p:spTree>
    <p:extLst>
      <p:ext uri="{BB962C8B-B14F-4D97-AF65-F5344CB8AC3E}">
        <p14:creationId xmlns:p14="http://schemas.microsoft.com/office/powerpoint/2010/main" val="900096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is Mr. Bean’s best good enough? Should you give him a pass to go on to the next step (where you </a:t>
            </a:r>
            <a:r>
              <a:rPr lang="en-US" sz="1200" b="0" i="0" u="sng" kern="1200" dirty="0" smtClean="0">
                <a:solidFill>
                  <a:schemeClr val="tx1"/>
                </a:solidFill>
                <a:effectLst/>
                <a:latin typeface="+mn-lt"/>
                <a:ea typeface="+mn-ea"/>
                <a:cs typeface="+mn-cs"/>
                <a:hlinkClick r:id="rId3"/>
              </a:rPr>
              <a:t>productionize</a:t>
            </a:r>
            <a:r>
              <a:rPr lang="en-US" sz="1200" b="0" i="0" kern="1200" dirty="0" smtClean="0">
                <a:solidFill>
                  <a:schemeClr val="tx1"/>
                </a:solidFill>
                <a:effectLst/>
                <a:latin typeface="+mn-lt"/>
                <a:ea typeface="+mn-ea"/>
                <a:cs typeface="+mn-cs"/>
              </a:rPr>
              <a:t> him for mathematics in the wild) or should you delicately suggest he switch majors?</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86</a:t>
            </a:fld>
            <a:endParaRPr lang="en-US"/>
          </a:p>
        </p:txBody>
      </p:sp>
    </p:spTree>
    <p:extLst>
      <p:ext uri="{BB962C8B-B14F-4D97-AF65-F5344CB8AC3E}">
        <p14:creationId xmlns:p14="http://schemas.microsoft.com/office/powerpoint/2010/main" val="1577290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validation, and test phases in AI — explained in a way you’ll never forget | by Cassie </a:t>
            </a:r>
            <a:r>
              <a:rPr lang="en-US" dirty="0" err="1" smtClean="0"/>
              <a:t>Kozyrkov</a:t>
            </a:r>
            <a:r>
              <a:rPr lang="en-US" dirty="0" smtClean="0"/>
              <a:t> | Towards Data Science</a:t>
            </a:r>
          </a:p>
          <a:p>
            <a:r>
              <a:rPr lang="en-US" dirty="0" smtClean="0"/>
              <a:t>https://towardsdatascience.com/training-validation-and-test-phases-in-ai-explained-in-a-way-youll-never-forget-744be50154e8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88</a:t>
            </a:fld>
            <a:endParaRPr lang="en-US"/>
          </a:p>
        </p:txBody>
      </p:sp>
    </p:spTree>
    <p:extLst>
      <p:ext uri="{BB962C8B-B14F-4D97-AF65-F5344CB8AC3E}">
        <p14:creationId xmlns:p14="http://schemas.microsoft.com/office/powerpoint/2010/main" val="3933139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all you care about is failing unworthy students, you don’t need a validation phase. All you need is testing. Poor Mr. Bean trains, finds a pattern (</a:t>
            </a:r>
            <a:r>
              <a:rPr lang="en-US" sz="1200" b="0" i="0" u="sng" kern="1200" dirty="0" smtClean="0">
                <a:solidFill>
                  <a:schemeClr val="tx1"/>
                </a:solidFill>
                <a:effectLst/>
                <a:latin typeface="+mn-lt"/>
                <a:ea typeface="+mn-ea"/>
                <a:cs typeface="+mn-cs"/>
                <a:hlinkClick r:id="rId3"/>
              </a:rPr>
              <a:t>it was a stupid pattern</a:t>
            </a:r>
            <a:r>
              <a:rPr lang="en-US" sz="1200" b="0" i="0" kern="1200" dirty="0" smtClean="0">
                <a:solidFill>
                  <a:schemeClr val="tx1"/>
                </a:solidFill>
                <a:effectLst/>
                <a:latin typeface="+mn-lt"/>
                <a:ea typeface="+mn-ea"/>
                <a:cs typeface="+mn-cs"/>
              </a:rPr>
              <a:t>), rushes to your exam, fails the exam, and gets kicked out of the math major. You caught and executed an ignoramus. Great job!</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89</a:t>
            </a:fld>
            <a:endParaRPr lang="en-US"/>
          </a:p>
        </p:txBody>
      </p:sp>
    </p:spTree>
    <p:extLst>
      <p:ext uri="{BB962C8B-B14F-4D97-AF65-F5344CB8AC3E}">
        <p14:creationId xmlns:p14="http://schemas.microsoft.com/office/powerpoint/2010/main" val="466239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90</a:t>
            </a:fld>
            <a:endParaRPr lang="en-US"/>
          </a:p>
        </p:txBody>
      </p:sp>
    </p:spTree>
    <p:extLst>
      <p:ext uri="{BB962C8B-B14F-4D97-AF65-F5344CB8AC3E}">
        <p14:creationId xmlns:p14="http://schemas.microsoft.com/office/powerpoint/2010/main" val="1184372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91</a:t>
            </a:fld>
            <a:endParaRPr lang="en-US"/>
          </a:p>
        </p:txBody>
      </p:sp>
    </p:spTree>
    <p:extLst>
      <p:ext uri="{BB962C8B-B14F-4D97-AF65-F5344CB8AC3E}">
        <p14:creationId xmlns:p14="http://schemas.microsoft.com/office/powerpoint/2010/main" val="3869513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really care about your students, it would be sad to find out that their attempts at a recipe are silly only after it’s too late to help them. (On the final exam itself.) What are you, a teacher or an executioner?</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92</a:t>
            </a:fld>
            <a:endParaRPr lang="en-US"/>
          </a:p>
        </p:txBody>
      </p:sp>
    </p:spTree>
    <p:extLst>
      <p:ext uri="{BB962C8B-B14F-4D97-AF65-F5344CB8AC3E}">
        <p14:creationId xmlns:p14="http://schemas.microsoft.com/office/powerpoint/2010/main" val="2044295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be an AI idiot. 7 ways to royally mess up your machine… | by Cassie </a:t>
            </a:r>
            <a:r>
              <a:rPr lang="en-US" dirty="0" err="1" smtClean="0"/>
              <a:t>Kozyrkov</a:t>
            </a:r>
            <a:r>
              <a:rPr lang="en-US" dirty="0" smtClean="0"/>
              <a:t> | Towards Data Science</a:t>
            </a:r>
          </a:p>
          <a:p>
            <a:r>
              <a:rPr lang="en-US" dirty="0" smtClean="0"/>
              <a:t>https://towardsdatascience.com/how-to-be-an-ai-idiot-8559c65d91a8</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93</a:t>
            </a:fld>
            <a:endParaRPr lang="en-US"/>
          </a:p>
        </p:txBody>
      </p:sp>
    </p:spTree>
    <p:extLst>
      <p:ext uri="{BB962C8B-B14F-4D97-AF65-F5344CB8AC3E}">
        <p14:creationId xmlns:p14="http://schemas.microsoft.com/office/powerpoint/2010/main" val="246073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a drawing illustrating the relationship between correlation and causation. </a:t>
            </a:r>
            <a:r>
              <a:rPr lang="en-US" sz="1200" b="0" i="0" kern="1200" smtClean="0">
                <a:solidFill>
                  <a:schemeClr val="tx1"/>
                </a:solidFill>
                <a:effectLst/>
                <a:latin typeface="+mn-lt"/>
                <a:ea typeface="+mn-ea"/>
                <a:cs typeface="+mn-cs"/>
              </a:rPr>
              <a:t>It depicts a correlation between ice cream consumption and crime, but shows that the actual cause is temperature.</a:t>
            </a:r>
            <a:endParaRPr lang="en-US"/>
          </a:p>
        </p:txBody>
      </p:sp>
      <p:sp>
        <p:nvSpPr>
          <p:cNvPr id="4" name="Slide Number Placeholder 3"/>
          <p:cNvSpPr>
            <a:spLocks noGrp="1"/>
          </p:cNvSpPr>
          <p:nvPr>
            <p:ph type="sldNum" sz="quarter" idx="10"/>
          </p:nvPr>
        </p:nvSpPr>
        <p:spPr/>
        <p:txBody>
          <a:bodyPr/>
          <a:lstStyle/>
          <a:p>
            <a:fld id="{A395D4E2-D0DF-48C5-AA92-2DADFC41CA3D}" type="slidenum">
              <a:rPr lang="en-US" smtClean="0"/>
              <a:t>9</a:t>
            </a:fld>
            <a:endParaRPr lang="en-US"/>
          </a:p>
        </p:txBody>
      </p:sp>
    </p:spTree>
    <p:extLst>
      <p:ext uri="{BB962C8B-B14F-4D97-AF65-F5344CB8AC3E}">
        <p14:creationId xmlns:p14="http://schemas.microsoft.com/office/powerpoint/2010/main" val="414538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 is default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14</a:t>
            </a:fld>
            <a:endParaRPr lang="en-US"/>
          </a:p>
        </p:txBody>
      </p:sp>
    </p:spTree>
    <p:extLst>
      <p:ext uri="{BB962C8B-B14F-4D97-AF65-F5344CB8AC3E}">
        <p14:creationId xmlns:p14="http://schemas.microsoft.com/office/powerpoint/2010/main" val="334473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20</a:t>
            </a:fld>
            <a:endParaRPr lang="en-US"/>
          </a:p>
        </p:txBody>
      </p:sp>
    </p:spTree>
    <p:extLst>
      <p:ext uri="{BB962C8B-B14F-4D97-AF65-F5344CB8AC3E}">
        <p14:creationId xmlns:p14="http://schemas.microsoft.com/office/powerpoint/2010/main" val="90499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21</a:t>
            </a:fld>
            <a:endParaRPr lang="en-US"/>
          </a:p>
        </p:txBody>
      </p:sp>
    </p:spTree>
    <p:extLst>
      <p:ext uri="{BB962C8B-B14F-4D97-AF65-F5344CB8AC3E}">
        <p14:creationId xmlns:p14="http://schemas.microsoft.com/office/powerpoint/2010/main" val="2281123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regression using </a:t>
            </a:r>
            <a:r>
              <a:rPr lang="en-US" dirty="0" err="1" smtClean="0"/>
              <a:t>StatsModels</a:t>
            </a:r>
            <a:r>
              <a:rPr lang="en-US" dirty="0" smtClean="0"/>
              <a:t> | by Santiago Rodrigues </a:t>
            </a:r>
            <a:r>
              <a:rPr lang="en-US" dirty="0" err="1" smtClean="0"/>
              <a:t>Manica</a:t>
            </a:r>
            <a:r>
              <a:rPr lang="en-US" dirty="0" smtClean="0"/>
              <a:t> | </a:t>
            </a:r>
            <a:r>
              <a:rPr lang="en-US" dirty="0" err="1" smtClean="0"/>
              <a:t>EvidentEBM</a:t>
            </a:r>
            <a:r>
              <a:rPr lang="en-US" dirty="0" smtClean="0"/>
              <a:t> | Medium</a:t>
            </a:r>
          </a:p>
          <a:p>
            <a:r>
              <a:rPr lang="en-US" dirty="0" smtClean="0"/>
              <a:t>https://medium.com/evidentebm/linear-regression-using-statsmodels-d0db5fef16bb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22</a:t>
            </a:fld>
            <a:endParaRPr lang="en-US"/>
          </a:p>
        </p:txBody>
      </p:sp>
    </p:spTree>
    <p:extLst>
      <p:ext uri="{BB962C8B-B14F-4D97-AF65-F5344CB8AC3E}">
        <p14:creationId xmlns:p14="http://schemas.microsoft.com/office/powerpoint/2010/main" val="77192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24</a:t>
            </a:fld>
            <a:endParaRPr lang="en-US"/>
          </a:p>
        </p:txBody>
      </p:sp>
    </p:spTree>
    <p:extLst>
      <p:ext uri="{BB962C8B-B14F-4D97-AF65-F5344CB8AC3E}">
        <p14:creationId xmlns:p14="http://schemas.microsoft.com/office/powerpoint/2010/main" val="3809205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80053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3"/>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79257777"/>
      </p:ext>
    </p:extLst>
  </p:cSld>
  <p:clrMap bg1="dk1" tx1="lt1" bg2="dk2" tx2="lt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hyperlink" Target="https://campus.datacamp.com/courses/introduction-to-python-de9bedd8-983f-4a5b-a614-3d01d76e614e/67436?ex=1" TargetMode="External"/><Relationship Id="rId2" Type="http://schemas.openxmlformats.org/officeDocument/2006/relationships/hyperlink" Target="https://campus.datacamp.com/courses/introduction-to-python-de9bedd8-983f-4a5b-a614-3d01d76e614e/testing?ex=2" TargetMode="External"/><Relationship Id="rId1" Type="http://schemas.openxmlformats.org/officeDocument/2006/relationships/slideLayout" Target="../slideLayouts/slideLayout1.xml"/><Relationship Id="rId4" Type="http://schemas.openxmlformats.org/officeDocument/2006/relationships/hyperlink" Target="https://stat.ethz.ch/R-manual/R-devel/library/datasets/html/mtcar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jpeg"/></Relationships>
</file>

<file path=ppt/slides/_rels/slide9.xml.rels><?xml version="1.0" encoding="UTF-8" standalone="yes"?>
<Relationships xmlns="http://schemas.openxmlformats.org/package/2006/relationships"><Relationship Id="rId3" Type="http://schemas.openxmlformats.org/officeDocument/2006/relationships/hyperlink" Target="http://www.tylervigen.com/spurious-correlation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datacamp.com/courses/supervised-learning-with-scikit-learn" TargetMode="External"/><Relationship Id="rId2" Type="http://schemas.openxmlformats.org/officeDocument/2006/relationships/hyperlink" Target="https://learn.datacamp.com/projects/558" TargetMode="External"/><Relationship Id="rId1" Type="http://schemas.openxmlformats.org/officeDocument/2006/relationships/slideLayout" Target="../slideLayouts/slideLayout1.xml"/><Relationship Id="rId6" Type="http://schemas.openxmlformats.org/officeDocument/2006/relationships/hyperlink" Target="https://www.datacamp.com/community/tutorials/preprocessing-in-data-science-part-3-scaling-synthesized-data" TargetMode="External"/><Relationship Id="rId5" Type="http://schemas.openxmlformats.org/officeDocument/2006/relationships/hyperlink" Target="https://www.datacamp.com/community/tutorials/preprocessing-in-data-science-part-2-centering-scaling-and-logistic-regression" TargetMode="External"/><Relationship Id="rId4" Type="http://schemas.openxmlformats.org/officeDocument/2006/relationships/hyperlink" Target="https://www.datacamp.com/community/tutorials/preprocessing-in-data-science-part-1-centering-scaling-and-knn" TargetMode="External"/></Relationships>
</file>

<file path=ppt/slides/_rels/slide95.xml.rels><?xml version="1.0" encoding="UTF-8" standalone="yes"?>
<Relationships xmlns="http://schemas.openxmlformats.org/package/2006/relationships"><Relationship Id="rId2" Type="http://schemas.openxmlformats.org/officeDocument/2006/relationships/hyperlink" Target="https://gallery.shinyapps.io/simple_regression/"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a:t>
            </a:r>
            <a:r>
              <a:rPr lang="en-US" dirty="0" err="1" smtClean="0"/>
              <a:t>nano</a:t>
            </a:r>
            <a:r>
              <a:rPr lang="en-US" dirty="0" smtClean="0"/>
              <a:t> degree</a:t>
            </a:r>
            <a:endParaRPr lang="en-US" dirty="0"/>
          </a:p>
        </p:txBody>
      </p:sp>
      <p:sp>
        <p:nvSpPr>
          <p:cNvPr id="3" name="Content Placeholder 2"/>
          <p:cNvSpPr>
            <a:spLocks noGrp="1"/>
          </p:cNvSpPr>
          <p:nvPr>
            <p:ph idx="1"/>
          </p:nvPr>
        </p:nvSpPr>
        <p:spPr/>
        <p:txBody>
          <a:bodyPr>
            <a:normAutofit/>
          </a:bodyPr>
          <a:lstStyle/>
          <a:p>
            <a:endParaRPr lang="en-US" sz="3200" dirty="0" smtClean="0"/>
          </a:p>
          <a:p>
            <a:pPr marL="0" indent="0">
              <a:buNone/>
            </a:pPr>
            <a:r>
              <a:rPr lang="en-US" sz="3200" dirty="0" smtClean="0"/>
              <a:t>Session 6</a:t>
            </a:r>
          </a:p>
          <a:p>
            <a:endParaRPr lang="en-US" sz="3200" dirty="0"/>
          </a:p>
          <a:p>
            <a:pPr marL="0" indent="0">
              <a:buNone/>
            </a:pPr>
            <a:r>
              <a:rPr lang="en-US" sz="3200" dirty="0" smtClean="0"/>
              <a:t>Conducted by </a:t>
            </a:r>
            <a:r>
              <a:rPr lang="en-US" sz="3200" dirty="0" err="1" smtClean="0"/>
              <a:t>hamza</a:t>
            </a:r>
            <a:endParaRPr lang="en-US" sz="3200" dirty="0"/>
          </a:p>
        </p:txBody>
      </p:sp>
    </p:spTree>
    <p:extLst>
      <p:ext uri="{BB962C8B-B14F-4D97-AF65-F5344CB8AC3E}">
        <p14:creationId xmlns:p14="http://schemas.microsoft.com/office/powerpoint/2010/main" val="67467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Simpsons paradox</a:t>
            </a:r>
            <a:endParaRPr lang="en-US" dirty="0"/>
          </a:p>
        </p:txBody>
      </p:sp>
      <p:sp>
        <p:nvSpPr>
          <p:cNvPr id="3" name="Content Placeholder 2"/>
          <p:cNvSpPr>
            <a:spLocks noGrp="1"/>
          </p:cNvSpPr>
          <p:nvPr>
            <p:ph idx="1"/>
          </p:nvPr>
        </p:nvSpPr>
        <p:spPr/>
        <p:txBody>
          <a:bodyPr/>
          <a:lstStyle/>
          <a:p>
            <a:r>
              <a:rPr lang="en-US" dirty="0" smtClean="0"/>
              <a:t>How Can we solve it? </a:t>
            </a:r>
            <a:endParaRPr lang="en-US" dirty="0"/>
          </a:p>
        </p:txBody>
      </p:sp>
      <p:pic>
        <p:nvPicPr>
          <p:cNvPr id="4" name="Picture 3"/>
          <p:cNvPicPr>
            <a:picLocks noChangeAspect="1"/>
          </p:cNvPicPr>
          <p:nvPr/>
        </p:nvPicPr>
        <p:blipFill>
          <a:blip r:embed="rId2"/>
          <a:stretch>
            <a:fillRect/>
          </a:stretch>
        </p:blipFill>
        <p:spPr>
          <a:xfrm>
            <a:off x="5378412" y="2312125"/>
            <a:ext cx="4496427" cy="3905795"/>
          </a:xfrm>
          <a:prstGeom prst="rect">
            <a:avLst/>
          </a:prstGeom>
        </p:spPr>
      </p:pic>
    </p:spTree>
    <p:extLst>
      <p:ext uri="{BB962C8B-B14F-4D97-AF65-F5344CB8AC3E}">
        <p14:creationId xmlns:p14="http://schemas.microsoft.com/office/powerpoint/2010/main" val="1252998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722638" y="2226026"/>
            <a:ext cx="6744641" cy="4210638"/>
          </a:xfrm>
          <a:prstGeom prst="rect">
            <a:avLst/>
          </a:prstGeom>
        </p:spPr>
      </p:pic>
    </p:spTree>
    <p:extLst>
      <p:ext uri="{BB962C8B-B14F-4D97-AF65-F5344CB8AC3E}">
        <p14:creationId xmlns:p14="http://schemas.microsoft.com/office/powerpoint/2010/main" val="2492950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Randomization</a:t>
            </a:r>
            <a:endParaRPr lang="en-US" dirty="0"/>
          </a:p>
        </p:txBody>
      </p:sp>
      <p:sp>
        <p:nvSpPr>
          <p:cNvPr id="3" name="Content Placeholder 2"/>
          <p:cNvSpPr>
            <a:spLocks noGrp="1"/>
          </p:cNvSpPr>
          <p:nvPr>
            <p:ph idx="1"/>
          </p:nvPr>
        </p:nvSpPr>
        <p:spPr/>
        <p:txBody>
          <a:bodyPr/>
          <a:lstStyle/>
          <a:p>
            <a:endParaRPr lang="en-US"/>
          </a:p>
        </p:txBody>
      </p:sp>
      <p:pic>
        <p:nvPicPr>
          <p:cNvPr id="3074" name="Picture 2" descr="ماتت دوللي المستنسخة وبقي ما يبشر العلما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153" y="2012503"/>
            <a:ext cx="7806844" cy="43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452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10843" y="2282327"/>
            <a:ext cx="6293239" cy="3935593"/>
          </a:xfrm>
          <a:prstGeom prst="rect">
            <a:avLst/>
          </a:prstGeom>
        </p:spPr>
      </p:pic>
    </p:spTree>
    <p:extLst>
      <p:ext uri="{BB962C8B-B14F-4D97-AF65-F5344CB8AC3E}">
        <p14:creationId xmlns:p14="http://schemas.microsoft.com/office/powerpoint/2010/main" val="45577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637149" y="2643603"/>
            <a:ext cx="4082814" cy="2485192"/>
          </a:xfrm>
          <a:prstGeom prst="rect">
            <a:avLst/>
          </a:prstGeom>
        </p:spPr>
      </p:pic>
    </p:spTree>
    <p:extLst>
      <p:ext uri="{BB962C8B-B14F-4D97-AF65-F5344CB8AC3E}">
        <p14:creationId xmlns:p14="http://schemas.microsoft.com/office/powerpoint/2010/main" val="3573354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summary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23793" y="2628788"/>
            <a:ext cx="7705577" cy="2279114"/>
          </a:xfrm>
          <a:prstGeom prst="rect">
            <a:avLst/>
          </a:prstGeom>
        </p:spPr>
      </p:pic>
      <p:sp>
        <p:nvSpPr>
          <p:cNvPr id="5" name="TextBox 4"/>
          <p:cNvSpPr txBox="1"/>
          <p:nvPr/>
        </p:nvSpPr>
        <p:spPr>
          <a:xfrm>
            <a:off x="7912359" y="5505061"/>
            <a:ext cx="1939955" cy="369332"/>
          </a:xfrm>
          <a:prstGeom prst="rect">
            <a:avLst/>
          </a:prstGeom>
          <a:noFill/>
        </p:spPr>
        <p:txBody>
          <a:bodyPr wrap="none" rtlCol="0">
            <a:spAutoFit/>
          </a:bodyPr>
          <a:lstStyle/>
          <a:p>
            <a:r>
              <a:rPr lang="en-US" dirty="0" smtClean="0"/>
              <a:t>What’s missing?</a:t>
            </a:r>
            <a:endParaRPr lang="en-US" dirty="0"/>
          </a:p>
        </p:txBody>
      </p:sp>
    </p:spTree>
    <p:extLst>
      <p:ext uri="{BB962C8B-B14F-4D97-AF65-F5344CB8AC3E}">
        <p14:creationId xmlns:p14="http://schemas.microsoft.com/office/powerpoint/2010/main" val="4291568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summary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1422" y="2418751"/>
            <a:ext cx="8758431" cy="2619779"/>
          </a:xfrm>
          <a:prstGeom prst="rect">
            <a:avLst/>
          </a:prstGeom>
        </p:spPr>
      </p:pic>
    </p:spTree>
    <p:extLst>
      <p:ext uri="{BB962C8B-B14F-4D97-AF65-F5344CB8AC3E}">
        <p14:creationId xmlns:p14="http://schemas.microsoft.com/office/powerpoint/2010/main" val="4180309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9706" y="2011363"/>
            <a:ext cx="6731000" cy="4206875"/>
          </a:xfrm>
        </p:spPr>
      </p:pic>
    </p:spTree>
    <p:extLst>
      <p:ext uri="{BB962C8B-B14F-4D97-AF65-F5344CB8AC3E}">
        <p14:creationId xmlns:p14="http://schemas.microsoft.com/office/powerpoint/2010/main" val="2759717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3755" y="1792936"/>
            <a:ext cx="9907383" cy="1457528"/>
          </a:xfrm>
          <a:prstGeom prst="rect">
            <a:avLst/>
          </a:prstGeom>
        </p:spPr>
      </p:pic>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767" y="3469208"/>
            <a:ext cx="5057100" cy="3160687"/>
          </a:xfrm>
          <a:prstGeom prst="rect">
            <a:avLst/>
          </a:prstGeom>
        </p:spPr>
      </p:pic>
    </p:spTree>
    <p:extLst>
      <p:ext uri="{BB962C8B-B14F-4D97-AF65-F5344CB8AC3E}">
        <p14:creationId xmlns:p14="http://schemas.microsoft.com/office/powerpoint/2010/main" val="1615672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t>
            </a:r>
            <a:r>
              <a:rPr lang="en-US" dirty="0" err="1" smtClean="0"/>
              <a:t>kozyrgov</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9685" y="3417990"/>
            <a:ext cx="8990548" cy="1393620"/>
          </a:xfrm>
          <a:prstGeom prst="rect">
            <a:avLst/>
          </a:prstGeom>
        </p:spPr>
      </p:pic>
    </p:spTree>
    <p:extLst>
      <p:ext uri="{BB962C8B-B14F-4D97-AF65-F5344CB8AC3E}">
        <p14:creationId xmlns:p14="http://schemas.microsoft.com/office/powerpoint/2010/main" val="3364701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a:t>L</a:t>
            </a:r>
            <a:r>
              <a:rPr lang="en-US" dirty="0" smtClean="0"/>
              <a:t>inear regression </a:t>
            </a:r>
          </a:p>
          <a:p>
            <a:r>
              <a:rPr lang="en-US" dirty="0" smtClean="0"/>
              <a:t>Logistic regression </a:t>
            </a:r>
          </a:p>
          <a:p>
            <a:r>
              <a:rPr lang="en-US" dirty="0" smtClean="0"/>
              <a:t>Machine learning</a:t>
            </a:r>
          </a:p>
          <a:p>
            <a:r>
              <a:rPr lang="en-US" dirty="0" smtClean="0"/>
              <a:t>Project</a:t>
            </a:r>
          </a:p>
          <a:p>
            <a:endParaRPr lang="en-US" dirty="0"/>
          </a:p>
        </p:txBody>
      </p:sp>
    </p:spTree>
    <p:extLst>
      <p:ext uri="{BB962C8B-B14F-4D97-AF65-F5344CB8AC3E}">
        <p14:creationId xmlns:p14="http://schemas.microsoft.com/office/powerpoint/2010/main" val="1726479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089160" y="2527788"/>
            <a:ext cx="5457090" cy="3174023"/>
          </a:xfrm>
          <a:prstGeom prst="rect">
            <a:avLst/>
          </a:prstGeom>
        </p:spPr>
      </p:pic>
      <p:sp>
        <p:nvSpPr>
          <p:cNvPr id="6" name="Rectangle 5"/>
          <p:cNvSpPr/>
          <p:nvPr/>
        </p:nvSpPr>
        <p:spPr>
          <a:xfrm>
            <a:off x="8546250" y="6251998"/>
            <a:ext cx="3653564" cy="369332"/>
          </a:xfrm>
          <a:prstGeom prst="rect">
            <a:avLst/>
          </a:prstGeom>
        </p:spPr>
        <p:txBody>
          <a:bodyPr wrap="none">
            <a:spAutoFit/>
          </a:bodyPr>
          <a:lstStyle/>
          <a:p>
            <a:r>
              <a:rPr lang="en-US" b="1" dirty="0" err="1" smtClean="0">
                <a:solidFill>
                  <a:srgbClr val="FF0000"/>
                </a:solidFill>
              </a:rPr>
              <a:t>Randomizaion</a:t>
            </a:r>
            <a:r>
              <a:rPr lang="en-US" b="1" dirty="0" smtClean="0">
                <a:solidFill>
                  <a:srgbClr val="FF0000"/>
                </a:solidFill>
              </a:rPr>
              <a:t> Not </a:t>
            </a:r>
            <a:r>
              <a:rPr lang="en-US" b="1" dirty="0">
                <a:solidFill>
                  <a:srgbClr val="FF0000"/>
                </a:solidFill>
              </a:rPr>
              <a:t>always possible</a:t>
            </a:r>
          </a:p>
        </p:txBody>
      </p:sp>
    </p:spTree>
    <p:extLst>
      <p:ext uri="{BB962C8B-B14F-4D97-AF65-F5344CB8AC3E}">
        <p14:creationId xmlns:p14="http://schemas.microsoft.com/office/powerpoint/2010/main" val="2022732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a:t>
            </a:r>
            <a:r>
              <a:rPr lang="en-US" smtClean="0"/>
              <a:t>to </a:t>
            </a:r>
            <a:r>
              <a:rPr lang="en-US" smtClean="0"/>
              <a:t>multivariate regression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73203" y="2566438"/>
            <a:ext cx="5770950" cy="2480496"/>
          </a:xfrm>
          <a:prstGeom prst="rect">
            <a:avLst/>
          </a:prstGeom>
        </p:spPr>
      </p:pic>
    </p:spTree>
    <p:extLst>
      <p:ext uri="{BB962C8B-B14F-4D97-AF65-F5344CB8AC3E}">
        <p14:creationId xmlns:p14="http://schemas.microsoft.com/office/powerpoint/2010/main" val="1280963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55504" y="2131125"/>
            <a:ext cx="10278909" cy="4086795"/>
          </a:xfrm>
          <a:prstGeom prst="rect">
            <a:avLst/>
          </a:prstGeom>
        </p:spPr>
      </p:pic>
    </p:spTree>
    <p:extLst>
      <p:ext uri="{BB962C8B-B14F-4D97-AF65-F5344CB8AC3E}">
        <p14:creationId xmlns:p14="http://schemas.microsoft.com/office/powerpoint/2010/main" val="1295063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 </a:t>
            </a:r>
            <a:r>
              <a:rPr lang="en-US" dirty="0" smtClean="0"/>
              <a:t>Project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42067" y="2439620"/>
            <a:ext cx="2907350" cy="3007604"/>
          </a:xfrm>
          <a:prstGeom prst="rect">
            <a:avLst/>
          </a:prstGeom>
        </p:spPr>
      </p:pic>
      <p:pic>
        <p:nvPicPr>
          <p:cNvPr id="5" name="Picture 4"/>
          <p:cNvPicPr>
            <a:picLocks noChangeAspect="1"/>
          </p:cNvPicPr>
          <p:nvPr/>
        </p:nvPicPr>
        <p:blipFill>
          <a:blip r:embed="rId3"/>
          <a:stretch>
            <a:fillRect/>
          </a:stretch>
        </p:blipFill>
        <p:spPr>
          <a:xfrm>
            <a:off x="4918050" y="2689049"/>
            <a:ext cx="3071519" cy="1822659"/>
          </a:xfrm>
          <a:prstGeom prst="rect">
            <a:avLst/>
          </a:prstGeom>
        </p:spPr>
      </p:pic>
    </p:spTree>
    <p:extLst>
      <p:ext uri="{BB962C8B-B14F-4D97-AF65-F5344CB8AC3E}">
        <p14:creationId xmlns:p14="http://schemas.microsoft.com/office/powerpoint/2010/main" val="3334039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II - A/B Test</a:t>
            </a:r>
          </a:p>
        </p:txBody>
      </p:sp>
      <p:sp>
        <p:nvSpPr>
          <p:cNvPr id="3" name="Content Placeholder 2"/>
          <p:cNvSpPr>
            <a:spLocks noGrp="1"/>
          </p:cNvSpPr>
          <p:nvPr>
            <p:ph idx="1"/>
          </p:nvPr>
        </p:nvSpPr>
        <p:spPr/>
        <p:txBody>
          <a:bodyPr/>
          <a:lstStyle/>
          <a:p>
            <a:r>
              <a:rPr lang="en-US" sz="2400" b="1" dirty="0"/>
              <a:t>state your hypothesis</a:t>
            </a:r>
          </a:p>
          <a:p>
            <a:endParaRPr lang="en-US" dirty="0"/>
          </a:p>
        </p:txBody>
      </p:sp>
      <p:pic>
        <p:nvPicPr>
          <p:cNvPr id="5" name="Picture 4"/>
          <p:cNvPicPr>
            <a:picLocks noChangeAspect="1"/>
          </p:cNvPicPr>
          <p:nvPr/>
        </p:nvPicPr>
        <p:blipFill>
          <a:blip r:embed="rId3"/>
          <a:stretch>
            <a:fillRect/>
          </a:stretch>
        </p:blipFill>
        <p:spPr>
          <a:xfrm>
            <a:off x="571206" y="3560175"/>
            <a:ext cx="11318304" cy="674493"/>
          </a:xfrm>
          <a:prstGeom prst="rect">
            <a:avLst/>
          </a:prstGeom>
        </p:spPr>
      </p:pic>
      <p:pic>
        <p:nvPicPr>
          <p:cNvPr id="6" name="Picture 5"/>
          <p:cNvPicPr>
            <a:picLocks noChangeAspect="1"/>
          </p:cNvPicPr>
          <p:nvPr/>
        </p:nvPicPr>
        <p:blipFill>
          <a:blip r:embed="rId4"/>
          <a:stretch>
            <a:fillRect/>
          </a:stretch>
        </p:blipFill>
        <p:spPr>
          <a:xfrm>
            <a:off x="885567" y="4649761"/>
            <a:ext cx="10902203" cy="725689"/>
          </a:xfrm>
          <a:prstGeom prst="rect">
            <a:avLst/>
          </a:prstGeom>
        </p:spPr>
      </p:pic>
      <p:pic>
        <p:nvPicPr>
          <p:cNvPr id="7" name="Picture 6"/>
          <p:cNvPicPr>
            <a:picLocks noChangeAspect="1"/>
          </p:cNvPicPr>
          <p:nvPr/>
        </p:nvPicPr>
        <p:blipFill>
          <a:blip r:embed="rId5"/>
          <a:stretch>
            <a:fillRect/>
          </a:stretch>
        </p:blipFill>
        <p:spPr>
          <a:xfrm>
            <a:off x="700175" y="5990196"/>
            <a:ext cx="11060367" cy="627638"/>
          </a:xfrm>
          <a:prstGeom prst="rect">
            <a:avLst/>
          </a:prstGeom>
        </p:spPr>
      </p:pic>
      <p:pic>
        <p:nvPicPr>
          <p:cNvPr id="4" name="Picture 3"/>
          <p:cNvPicPr>
            <a:picLocks noChangeAspect="1"/>
          </p:cNvPicPr>
          <p:nvPr/>
        </p:nvPicPr>
        <p:blipFill>
          <a:blip r:embed="rId6"/>
          <a:stretch>
            <a:fillRect/>
          </a:stretch>
        </p:blipFill>
        <p:spPr>
          <a:xfrm>
            <a:off x="700175" y="2477947"/>
            <a:ext cx="6544588" cy="819264"/>
          </a:xfrm>
          <a:prstGeom prst="rect">
            <a:avLst/>
          </a:prstGeom>
        </p:spPr>
      </p:pic>
    </p:spTree>
    <p:extLst>
      <p:ext uri="{BB962C8B-B14F-4D97-AF65-F5344CB8AC3E}">
        <p14:creationId xmlns:p14="http://schemas.microsoft.com/office/powerpoint/2010/main" val="5771570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a:t>III - A regression approach</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8094" y="2236694"/>
            <a:ext cx="2078177" cy="516056"/>
          </a:xfrm>
          <a:prstGeom prst="rect">
            <a:avLst/>
          </a:prstGeom>
        </p:spPr>
      </p:pic>
      <p:pic>
        <p:nvPicPr>
          <p:cNvPr id="5" name="Picture 4"/>
          <p:cNvPicPr>
            <a:picLocks noChangeAspect="1"/>
          </p:cNvPicPr>
          <p:nvPr/>
        </p:nvPicPr>
        <p:blipFill>
          <a:blip r:embed="rId3"/>
          <a:stretch>
            <a:fillRect/>
          </a:stretch>
        </p:blipFill>
        <p:spPr>
          <a:xfrm>
            <a:off x="937139" y="3370218"/>
            <a:ext cx="5478264" cy="496353"/>
          </a:xfrm>
          <a:prstGeom prst="rect">
            <a:avLst/>
          </a:prstGeom>
        </p:spPr>
      </p:pic>
      <p:pic>
        <p:nvPicPr>
          <p:cNvPr id="6" name="Picture 5"/>
          <p:cNvPicPr>
            <a:picLocks noChangeAspect="1"/>
          </p:cNvPicPr>
          <p:nvPr/>
        </p:nvPicPr>
        <p:blipFill>
          <a:blip r:embed="rId4"/>
          <a:stretch>
            <a:fillRect/>
          </a:stretch>
        </p:blipFill>
        <p:spPr>
          <a:xfrm>
            <a:off x="4202146" y="6378244"/>
            <a:ext cx="2666484" cy="438790"/>
          </a:xfrm>
          <a:prstGeom prst="rect">
            <a:avLst/>
          </a:prstGeom>
        </p:spPr>
      </p:pic>
      <p:pic>
        <p:nvPicPr>
          <p:cNvPr id="8" name="Picture 7"/>
          <p:cNvPicPr>
            <a:picLocks noChangeAspect="1"/>
          </p:cNvPicPr>
          <p:nvPr/>
        </p:nvPicPr>
        <p:blipFill>
          <a:blip r:embed="rId5"/>
          <a:stretch>
            <a:fillRect/>
          </a:stretch>
        </p:blipFill>
        <p:spPr>
          <a:xfrm>
            <a:off x="694277" y="4663389"/>
            <a:ext cx="5721126" cy="455665"/>
          </a:xfrm>
          <a:prstGeom prst="rect">
            <a:avLst/>
          </a:prstGeom>
        </p:spPr>
      </p:pic>
      <p:pic>
        <p:nvPicPr>
          <p:cNvPr id="9" name="Picture 8"/>
          <p:cNvPicPr>
            <a:picLocks noChangeAspect="1"/>
          </p:cNvPicPr>
          <p:nvPr/>
        </p:nvPicPr>
        <p:blipFill>
          <a:blip r:embed="rId6"/>
          <a:stretch>
            <a:fillRect/>
          </a:stretch>
        </p:blipFill>
        <p:spPr>
          <a:xfrm>
            <a:off x="694277" y="5590625"/>
            <a:ext cx="6525536" cy="438211"/>
          </a:xfrm>
          <a:prstGeom prst="rect">
            <a:avLst/>
          </a:prstGeom>
        </p:spPr>
      </p:pic>
    </p:spTree>
    <p:extLst>
      <p:ext uri="{BB962C8B-B14F-4D97-AF65-F5344CB8AC3E}">
        <p14:creationId xmlns:p14="http://schemas.microsoft.com/office/powerpoint/2010/main" val="3013313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room1</a:t>
            </a:r>
            <a:endParaRPr lang="en-US" dirty="0"/>
          </a:p>
        </p:txBody>
      </p:sp>
      <p:sp>
        <p:nvSpPr>
          <p:cNvPr id="3" name="Content Placeholder 2"/>
          <p:cNvSpPr>
            <a:spLocks noGrp="1"/>
          </p:cNvSpPr>
          <p:nvPr>
            <p:ph idx="1"/>
          </p:nvPr>
        </p:nvSpPr>
        <p:spPr/>
        <p:txBody>
          <a:bodyPr/>
          <a:lstStyle/>
          <a:p>
            <a:r>
              <a:rPr lang="en-US" u="sng" dirty="0" smtClean="0">
                <a:hlinkClick r:id="rId2"/>
              </a:rPr>
              <a:t>https</a:t>
            </a:r>
            <a:r>
              <a:rPr lang="en-US" u="sng" dirty="0">
                <a:hlinkClick r:id="rId2"/>
              </a:rPr>
              <a:t>://</a:t>
            </a:r>
            <a:r>
              <a:rPr lang="en-US" u="sng" dirty="0" smtClean="0">
                <a:hlinkClick r:id="rId2"/>
              </a:rPr>
              <a:t>campus.datacamp.com/courses/introduction-to-python-de9bedd8-983f-4a5b-a614-3d01d76e614e/testing?ex=2</a:t>
            </a:r>
            <a:r>
              <a:rPr lang="en-US" u="sng" dirty="0" smtClean="0"/>
              <a:t>    Z test </a:t>
            </a:r>
          </a:p>
          <a:p>
            <a:pPr marL="0" indent="0">
              <a:buNone/>
            </a:pPr>
            <a:r>
              <a:rPr lang="en-US" u="sng" dirty="0" smtClean="0"/>
              <a:t>[typo in alternative hypothesis exercise – t test instead of Z test)</a:t>
            </a:r>
            <a:endParaRPr lang="en-US" u="sng" dirty="0"/>
          </a:p>
          <a:p>
            <a:r>
              <a:rPr lang="en-US" u="sng" dirty="0" smtClean="0">
                <a:hlinkClick r:id="rId3"/>
              </a:rPr>
              <a:t>https</a:t>
            </a:r>
            <a:r>
              <a:rPr lang="en-US" u="sng" dirty="0">
                <a:hlinkClick r:id="rId3"/>
              </a:rPr>
              <a:t>://</a:t>
            </a:r>
            <a:r>
              <a:rPr lang="en-US" u="sng" dirty="0" smtClean="0">
                <a:hlinkClick r:id="rId3"/>
              </a:rPr>
              <a:t>campus.datacamp.com/courses/introduction-to-python-de9bedd8-983f-4a5b-a614-3d01d76e614e/67436?ex=1</a:t>
            </a:r>
            <a:r>
              <a:rPr lang="en-US" u="sng" dirty="0" smtClean="0"/>
              <a:t> </a:t>
            </a:r>
            <a:endParaRPr lang="en-US" dirty="0"/>
          </a:p>
          <a:p>
            <a:pPr marL="0" indent="0">
              <a:buNone/>
            </a:pPr>
            <a:r>
              <a:rPr lang="en-US" dirty="0" smtClean="0"/>
              <a:t> </a:t>
            </a:r>
          </a:p>
          <a:p>
            <a:pPr marL="0" indent="0">
              <a:buNone/>
            </a:pPr>
            <a:endParaRPr lang="en-US" dirty="0"/>
          </a:p>
          <a:p>
            <a:pPr marL="0" indent="0">
              <a:buNone/>
            </a:pPr>
            <a:r>
              <a:rPr lang="en-US" dirty="0" smtClean="0"/>
              <a:t>Dataset description: </a:t>
            </a:r>
          </a:p>
          <a:p>
            <a:pPr marL="0" indent="0">
              <a:buNone/>
            </a:pPr>
            <a:r>
              <a:rPr lang="en-US" dirty="0">
                <a:hlinkClick r:id="rId4"/>
              </a:rPr>
              <a:t>https://</a:t>
            </a:r>
            <a:r>
              <a:rPr lang="en-US" dirty="0" smtClean="0">
                <a:hlinkClick r:id="rId4"/>
              </a:rPr>
              <a:t>stat.ethz.ch/R-manual/R-devel/library/datasets/html/mtcars.html</a:t>
            </a:r>
            <a:r>
              <a:rPr lang="en-US" dirty="0" smtClean="0"/>
              <a:t> </a:t>
            </a:r>
            <a:endParaRPr lang="en-US" dirty="0"/>
          </a:p>
        </p:txBody>
      </p:sp>
    </p:spTree>
    <p:extLst>
      <p:ext uri="{BB962C8B-B14F-4D97-AF65-F5344CB8AC3E}">
        <p14:creationId xmlns:p14="http://schemas.microsoft.com/office/powerpoint/2010/main" val="26256469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point of view</a:t>
            </a:r>
            <a:endParaRPr lang="en-US" dirty="0"/>
          </a:p>
        </p:txBody>
      </p:sp>
      <p:sp>
        <p:nvSpPr>
          <p:cNvPr id="3" name="Content Placeholder 2"/>
          <p:cNvSpPr>
            <a:spLocks noGrp="1"/>
          </p:cNvSpPr>
          <p:nvPr>
            <p:ph idx="1"/>
          </p:nvPr>
        </p:nvSpPr>
        <p:spPr/>
        <p:txBody>
          <a:bodyPr/>
          <a:lstStyle/>
          <a:p>
            <a:r>
              <a:rPr lang="en-US" dirty="0" smtClean="0"/>
              <a:t>Welcome to machine learning </a:t>
            </a:r>
            <a:endParaRPr lang="en-US" dirty="0"/>
          </a:p>
        </p:txBody>
      </p:sp>
    </p:spTree>
    <p:extLst>
      <p:ext uri="{BB962C8B-B14F-4D97-AF65-F5344CB8AC3E}">
        <p14:creationId xmlns:p14="http://schemas.microsoft.com/office/powerpoint/2010/main" val="3151809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4887" y="2003978"/>
            <a:ext cx="10152112" cy="4782665"/>
          </a:xfrm>
          <a:prstGeom prst="rect">
            <a:avLst/>
          </a:prstGeom>
        </p:spPr>
      </p:pic>
    </p:spTree>
    <p:extLst>
      <p:ext uri="{BB962C8B-B14F-4D97-AF65-F5344CB8AC3E}">
        <p14:creationId xmlns:p14="http://schemas.microsoft.com/office/powerpoint/2010/main" val="1996314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4156" y="2175387"/>
            <a:ext cx="8924916" cy="4523587"/>
          </a:xfrm>
          <a:prstGeom prst="rect">
            <a:avLst/>
          </a:prstGeom>
        </p:spPr>
      </p:pic>
    </p:spTree>
    <p:extLst>
      <p:ext uri="{BB962C8B-B14F-4D97-AF65-F5344CB8AC3E}">
        <p14:creationId xmlns:p14="http://schemas.microsoft.com/office/powerpoint/2010/main" val="1686510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103" y="2616568"/>
            <a:ext cx="11275710" cy="2996464"/>
          </a:xfrm>
          <a:prstGeom prst="rect">
            <a:avLst/>
          </a:prstGeom>
        </p:spPr>
      </p:pic>
    </p:spTree>
    <p:extLst>
      <p:ext uri="{BB962C8B-B14F-4D97-AF65-F5344CB8AC3E}">
        <p14:creationId xmlns:p14="http://schemas.microsoft.com/office/powerpoint/2010/main" val="2831171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Attitude of machine learning</a:t>
            </a:r>
            <a:endParaRPr lang="en-US" dirty="0"/>
          </a:p>
        </p:txBody>
      </p:sp>
      <p:sp>
        <p:nvSpPr>
          <p:cNvPr id="3" name="Content Placeholder 2"/>
          <p:cNvSpPr>
            <a:spLocks noGrp="1"/>
          </p:cNvSpPr>
          <p:nvPr>
            <p:ph idx="1"/>
          </p:nvPr>
        </p:nvSpPr>
        <p:spPr/>
        <p:txBody>
          <a:bodyPr/>
          <a:lstStyle/>
          <a:p>
            <a:r>
              <a:rPr lang="en-US" dirty="0" smtClean="0"/>
              <a:t>Think carefully  - perfectionism – get it right on the first shot</a:t>
            </a:r>
          </a:p>
          <a:p>
            <a:endParaRPr lang="en-US" dirty="0"/>
          </a:p>
          <a:p>
            <a:endParaRPr lang="en-US" dirty="0" smtClean="0"/>
          </a:p>
          <a:p>
            <a:r>
              <a:rPr lang="en-US" dirty="0" smtClean="0"/>
              <a:t>Give it a shot! – get it wrong – try again – ITERATE</a:t>
            </a:r>
          </a:p>
          <a:p>
            <a:endParaRPr lang="en-US" dirty="0"/>
          </a:p>
          <a:p>
            <a:endParaRPr lang="en-US" dirty="0" smtClean="0"/>
          </a:p>
          <a:p>
            <a:endParaRPr lang="en-US" dirty="0"/>
          </a:p>
        </p:txBody>
      </p:sp>
    </p:spTree>
    <p:extLst>
      <p:ext uri="{BB962C8B-B14F-4D97-AF65-F5344CB8AC3E}">
        <p14:creationId xmlns:p14="http://schemas.microsoft.com/office/powerpoint/2010/main" val="2982636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Brave enough?</a:t>
            </a:r>
            <a:endParaRPr lang="en-US" dirty="0"/>
          </a:p>
        </p:txBody>
      </p:sp>
      <p:sp>
        <p:nvSpPr>
          <p:cNvPr id="3" name="Content Placeholder 2"/>
          <p:cNvSpPr>
            <a:spLocks noGrp="1"/>
          </p:cNvSpPr>
          <p:nvPr>
            <p:ph idx="1"/>
          </p:nvPr>
        </p:nvSpPr>
        <p:spPr/>
        <p:txBody>
          <a:bodyPr/>
          <a:lstStyle/>
          <a:p>
            <a:r>
              <a:rPr lang="en-US" dirty="0" smtClean="0"/>
              <a:t>Let’s iterate … </a:t>
            </a:r>
          </a:p>
          <a:p>
            <a:endParaRPr lang="en-US" dirty="0"/>
          </a:p>
          <a:p>
            <a:endParaRPr lang="en-US" dirty="0" smtClean="0"/>
          </a:p>
          <a:p>
            <a:r>
              <a:rPr lang="en-US" dirty="0" smtClean="0"/>
              <a:t>Unlocking the next slide </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7290136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595266" cy="4339562"/>
          </a:xfrm>
          <a:prstGeom prst="rect">
            <a:avLst/>
          </a:prstGeom>
        </p:spPr>
      </p:pic>
    </p:spTree>
    <p:extLst>
      <p:ext uri="{BB962C8B-B14F-4D97-AF65-F5344CB8AC3E}">
        <p14:creationId xmlns:p14="http://schemas.microsoft.com/office/powerpoint/2010/main" val="243896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72813" y="1038556"/>
            <a:ext cx="9727833" cy="4457941"/>
          </a:xfrm>
          <a:prstGeom prst="rect">
            <a:avLst/>
          </a:prstGeom>
        </p:spPr>
      </p:pic>
      <p:pic>
        <p:nvPicPr>
          <p:cNvPr id="6" name="Picture 5"/>
          <p:cNvPicPr>
            <a:picLocks noChangeAspect="1"/>
          </p:cNvPicPr>
          <p:nvPr/>
        </p:nvPicPr>
        <p:blipFill>
          <a:blip r:embed="rId4"/>
          <a:stretch>
            <a:fillRect/>
          </a:stretch>
        </p:blipFill>
        <p:spPr>
          <a:xfrm>
            <a:off x="772813" y="5722551"/>
            <a:ext cx="5077534" cy="990738"/>
          </a:xfrm>
          <a:prstGeom prst="rect">
            <a:avLst/>
          </a:prstGeom>
        </p:spPr>
      </p:pic>
    </p:spTree>
    <p:extLst>
      <p:ext uri="{BB962C8B-B14F-4D97-AF65-F5344CB8AC3E}">
        <p14:creationId xmlns:p14="http://schemas.microsoft.com/office/powerpoint/2010/main" val="2778266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the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128491"/>
            <a:ext cx="8745377" cy="4308173"/>
          </a:xfrm>
          <a:prstGeom prst="rect">
            <a:avLst/>
          </a:prstGeom>
        </p:spPr>
      </p:pic>
    </p:spTree>
    <p:extLst>
      <p:ext uri="{BB962C8B-B14F-4D97-AF65-F5344CB8AC3E}">
        <p14:creationId xmlns:p14="http://schemas.microsoft.com/office/powerpoint/2010/main" val="22028097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 now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36375" y="1888028"/>
            <a:ext cx="9675292" cy="4683883"/>
          </a:xfrm>
          <a:prstGeom prst="rect">
            <a:avLst/>
          </a:prstGeom>
        </p:spPr>
      </p:pic>
    </p:spTree>
    <p:extLst>
      <p:ext uri="{BB962C8B-B14F-4D97-AF65-F5344CB8AC3E}">
        <p14:creationId xmlns:p14="http://schemas.microsoft.com/office/powerpoint/2010/main" val="7064290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bad guess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08476" y="2207521"/>
            <a:ext cx="8818456" cy="4391025"/>
          </a:xfrm>
          <a:prstGeom prst="rect">
            <a:avLst/>
          </a:prstGeom>
        </p:spPr>
      </p:pic>
    </p:spTree>
    <p:extLst>
      <p:ext uri="{BB962C8B-B14F-4D97-AF65-F5344CB8AC3E}">
        <p14:creationId xmlns:p14="http://schemas.microsoft.com/office/powerpoint/2010/main" val="35804425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85423" y="1746786"/>
            <a:ext cx="9184099" cy="4736027"/>
          </a:xfrm>
          <a:prstGeom prst="rect">
            <a:avLst/>
          </a:prstGeom>
        </p:spPr>
      </p:pic>
    </p:spTree>
    <p:extLst>
      <p:ext uri="{BB962C8B-B14F-4D97-AF65-F5344CB8AC3E}">
        <p14:creationId xmlns:p14="http://schemas.microsoft.com/office/powerpoint/2010/main" val="7249525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weight useful?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6908" y="1845070"/>
            <a:ext cx="5076103" cy="4539461"/>
          </a:xfrm>
          <a:prstGeom prst="rect">
            <a:avLst/>
          </a:prstGeom>
        </p:spPr>
      </p:pic>
    </p:spTree>
    <p:extLst>
      <p:ext uri="{BB962C8B-B14F-4D97-AF65-F5344CB8AC3E}">
        <p14:creationId xmlns:p14="http://schemas.microsoft.com/office/powerpoint/2010/main" val="4089932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putting line through stuff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996763" y="2157166"/>
            <a:ext cx="8196391" cy="4292953"/>
          </a:xfrm>
          <a:prstGeom prst="rect">
            <a:avLst/>
          </a:prstGeom>
        </p:spPr>
      </p:pic>
    </p:spTree>
    <p:extLst>
      <p:ext uri="{BB962C8B-B14F-4D97-AF65-F5344CB8AC3E}">
        <p14:creationId xmlns:p14="http://schemas.microsoft.com/office/powerpoint/2010/main" val="4336490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model?</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83845" y="1574358"/>
            <a:ext cx="12022228" cy="4424984"/>
          </a:xfrm>
          <a:prstGeom prst="rect">
            <a:avLst/>
          </a:prstGeom>
        </p:spPr>
      </p:pic>
      <p:sp>
        <p:nvSpPr>
          <p:cNvPr id="6" name="Rectangle 5"/>
          <p:cNvSpPr/>
          <p:nvPr/>
        </p:nvSpPr>
        <p:spPr>
          <a:xfrm>
            <a:off x="8977307" y="6436664"/>
            <a:ext cx="2815194" cy="369332"/>
          </a:xfrm>
          <a:prstGeom prst="rect">
            <a:avLst/>
          </a:prstGeom>
        </p:spPr>
        <p:txBody>
          <a:bodyPr wrap="none">
            <a:spAutoFit/>
          </a:bodyPr>
          <a:lstStyle/>
          <a:p>
            <a:r>
              <a:rPr lang="en-US" b="1" dirty="0">
                <a:solidFill>
                  <a:srgbClr val="FF0000"/>
                </a:solidFill>
              </a:rPr>
              <a:t>Risk dictates chemo cycles</a:t>
            </a:r>
          </a:p>
        </p:txBody>
      </p:sp>
    </p:spTree>
    <p:extLst>
      <p:ext uri="{BB962C8B-B14F-4D97-AF65-F5344CB8AC3E}">
        <p14:creationId xmlns:p14="http://schemas.microsoft.com/office/powerpoint/2010/main" val="39745792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87544" y="2011680"/>
            <a:ext cx="3737816" cy="3408201"/>
          </a:xfrm>
          <a:prstGeom prst="rect">
            <a:avLst/>
          </a:prstGeom>
        </p:spPr>
      </p:pic>
      <p:pic>
        <p:nvPicPr>
          <p:cNvPr id="5" name="Picture 4"/>
          <p:cNvPicPr>
            <a:picLocks noChangeAspect="1"/>
          </p:cNvPicPr>
          <p:nvPr/>
        </p:nvPicPr>
        <p:blipFill>
          <a:blip r:embed="rId3"/>
          <a:stretch>
            <a:fillRect/>
          </a:stretch>
        </p:blipFill>
        <p:spPr>
          <a:xfrm>
            <a:off x="5678508" y="2046611"/>
            <a:ext cx="3935409" cy="3512768"/>
          </a:xfrm>
          <a:prstGeom prst="rect">
            <a:avLst/>
          </a:prstGeom>
        </p:spPr>
      </p:pic>
    </p:spTree>
    <p:extLst>
      <p:ext uri="{BB962C8B-B14F-4D97-AF65-F5344CB8AC3E}">
        <p14:creationId xmlns:p14="http://schemas.microsoft.com/office/powerpoint/2010/main" val="30876659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one!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37444" y="2011680"/>
            <a:ext cx="5298051" cy="4724788"/>
          </a:xfrm>
          <a:prstGeom prst="rect">
            <a:avLst/>
          </a:prstGeom>
        </p:spPr>
      </p:pic>
      <p:sp>
        <p:nvSpPr>
          <p:cNvPr id="5" name="Rectangle 4"/>
          <p:cNvSpPr/>
          <p:nvPr/>
        </p:nvSpPr>
        <p:spPr>
          <a:xfrm>
            <a:off x="9128104" y="5629725"/>
            <a:ext cx="1665841" cy="523220"/>
          </a:xfrm>
          <a:prstGeom prst="rect">
            <a:avLst/>
          </a:prstGeom>
        </p:spPr>
        <p:txBody>
          <a:bodyPr wrap="none">
            <a:spAutoFit/>
          </a:bodyPr>
          <a:lstStyle/>
          <a:p>
            <a:r>
              <a:rPr lang="en-US" sz="2800" b="1" dirty="0"/>
              <a:t>Why not?</a:t>
            </a:r>
          </a:p>
        </p:txBody>
      </p:sp>
    </p:spTree>
    <p:extLst>
      <p:ext uri="{BB962C8B-B14F-4D97-AF65-F5344CB8AC3E}">
        <p14:creationId xmlns:p14="http://schemas.microsoft.com/office/powerpoint/2010/main" val="866321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249" y="2011680"/>
            <a:ext cx="8868531" cy="3665197"/>
          </a:xfrm>
          <a:prstGeom prst="rect">
            <a:avLst/>
          </a:prstGeom>
        </p:spPr>
      </p:pic>
      <p:pic>
        <p:nvPicPr>
          <p:cNvPr id="5" name="Picture 4"/>
          <p:cNvPicPr>
            <a:picLocks noChangeAspect="1"/>
          </p:cNvPicPr>
          <p:nvPr/>
        </p:nvPicPr>
        <p:blipFill>
          <a:blip r:embed="rId4"/>
          <a:stretch>
            <a:fillRect/>
          </a:stretch>
        </p:blipFill>
        <p:spPr>
          <a:xfrm>
            <a:off x="7069375" y="3114438"/>
            <a:ext cx="1962010" cy="582917"/>
          </a:xfrm>
          <a:prstGeom prst="rect">
            <a:avLst/>
          </a:prstGeom>
        </p:spPr>
      </p:pic>
      <p:sp>
        <p:nvSpPr>
          <p:cNvPr id="6" name="Rectangle 5"/>
          <p:cNvSpPr/>
          <p:nvPr/>
        </p:nvSpPr>
        <p:spPr>
          <a:xfrm>
            <a:off x="9472208" y="5762626"/>
            <a:ext cx="1872179" cy="369332"/>
          </a:xfrm>
          <a:prstGeom prst="rect">
            <a:avLst/>
          </a:prstGeom>
        </p:spPr>
        <p:txBody>
          <a:bodyPr wrap="none">
            <a:spAutoFit/>
          </a:bodyPr>
          <a:lstStyle/>
          <a:p>
            <a:r>
              <a:rPr lang="en-US" b="1" dirty="0">
                <a:solidFill>
                  <a:srgbClr val="FF0000"/>
                </a:solidFill>
              </a:rPr>
              <a:t>Weight is useless</a:t>
            </a:r>
          </a:p>
        </p:txBody>
      </p:sp>
    </p:spTree>
    <p:extLst>
      <p:ext uri="{BB962C8B-B14F-4D97-AF65-F5344CB8AC3E}">
        <p14:creationId xmlns:p14="http://schemas.microsoft.com/office/powerpoint/2010/main" val="25375115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feature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0435" y="2216313"/>
            <a:ext cx="10236564" cy="4492714"/>
          </a:xfrm>
          <a:prstGeom prst="rect">
            <a:avLst/>
          </a:prstGeom>
        </p:spPr>
      </p:pic>
    </p:spTree>
    <p:extLst>
      <p:ext uri="{BB962C8B-B14F-4D97-AF65-F5344CB8AC3E}">
        <p14:creationId xmlns:p14="http://schemas.microsoft.com/office/powerpoint/2010/main" val="25038731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3211" y="1637954"/>
            <a:ext cx="8688012" cy="4953691"/>
          </a:xfrm>
          <a:prstGeom prst="rect">
            <a:avLst/>
          </a:prstGeom>
        </p:spPr>
      </p:pic>
    </p:spTree>
    <p:extLst>
      <p:ext uri="{BB962C8B-B14F-4D97-AF65-F5344CB8AC3E}">
        <p14:creationId xmlns:p14="http://schemas.microsoft.com/office/powerpoint/2010/main" val="32306109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5739" y="2011680"/>
            <a:ext cx="7929121" cy="4487847"/>
          </a:xfrm>
          <a:prstGeom prst="rect">
            <a:avLst/>
          </a:prstGeom>
        </p:spPr>
      </p:pic>
    </p:spTree>
    <p:extLst>
      <p:ext uri="{BB962C8B-B14F-4D97-AF65-F5344CB8AC3E}">
        <p14:creationId xmlns:p14="http://schemas.microsoft.com/office/powerpoint/2010/main" val="1953225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316" y="1792936"/>
            <a:ext cx="8611802" cy="4867954"/>
          </a:xfrm>
          <a:prstGeom prst="rect">
            <a:avLst/>
          </a:prstGeom>
        </p:spPr>
      </p:pic>
    </p:spTree>
    <p:extLst>
      <p:ext uri="{BB962C8B-B14F-4D97-AF65-F5344CB8AC3E}">
        <p14:creationId xmlns:p14="http://schemas.microsoft.com/office/powerpoint/2010/main" val="41844314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0139" y="2445854"/>
            <a:ext cx="8009639" cy="3337892"/>
          </a:xfrm>
          <a:prstGeom prst="rect">
            <a:avLst/>
          </a:prstGeom>
        </p:spPr>
      </p:pic>
    </p:spTree>
    <p:extLst>
      <p:ext uri="{BB962C8B-B14F-4D97-AF65-F5344CB8AC3E}">
        <p14:creationId xmlns:p14="http://schemas.microsoft.com/office/powerpoint/2010/main" val="3904031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9240" y="1637954"/>
            <a:ext cx="10831437" cy="4953691"/>
          </a:xfrm>
          <a:prstGeom prst="rect">
            <a:avLst/>
          </a:prstGeom>
        </p:spPr>
      </p:pic>
    </p:spTree>
    <p:extLst>
      <p:ext uri="{BB962C8B-B14F-4D97-AF65-F5344CB8AC3E}">
        <p14:creationId xmlns:p14="http://schemas.microsoft.com/office/powerpoint/2010/main" val="9702029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39961" y="2246753"/>
            <a:ext cx="8509996" cy="3736095"/>
          </a:xfrm>
          <a:prstGeom prst="rect">
            <a:avLst/>
          </a:prstGeom>
        </p:spPr>
      </p:pic>
    </p:spTree>
    <p:extLst>
      <p:ext uri="{BB962C8B-B14F-4D97-AF65-F5344CB8AC3E}">
        <p14:creationId xmlns:p14="http://schemas.microsoft.com/office/powerpoint/2010/main" val="1927710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safe?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15" y="2567075"/>
            <a:ext cx="11760686" cy="3297012"/>
          </a:xfrm>
          <a:prstGeom prst="rect">
            <a:avLst/>
          </a:prstGeom>
        </p:spPr>
      </p:pic>
    </p:spTree>
    <p:extLst>
      <p:ext uri="{BB962C8B-B14F-4D97-AF65-F5344CB8AC3E}">
        <p14:creationId xmlns:p14="http://schemas.microsoft.com/office/powerpoint/2010/main" val="28002437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8661" y="2011680"/>
            <a:ext cx="11612596" cy="4848902"/>
          </a:xfrm>
          <a:prstGeom prst="rect">
            <a:avLst/>
          </a:prstGeom>
        </p:spPr>
      </p:pic>
    </p:spTree>
    <p:extLst>
      <p:ext uri="{BB962C8B-B14F-4D97-AF65-F5344CB8AC3E}">
        <p14:creationId xmlns:p14="http://schemas.microsoft.com/office/powerpoint/2010/main" val="31470570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machine learning</a:t>
            </a:r>
            <a:endParaRPr lang="en-US" dirty="0"/>
          </a:p>
        </p:txBody>
      </p:sp>
      <p:sp>
        <p:nvSpPr>
          <p:cNvPr id="3" name="Content Placeholder 2"/>
          <p:cNvSpPr>
            <a:spLocks noGrp="1"/>
          </p:cNvSpPr>
          <p:nvPr>
            <p:ph idx="1"/>
          </p:nvPr>
        </p:nvSpPr>
        <p:spPr/>
        <p:txBody>
          <a:bodyPr/>
          <a:lstStyle/>
          <a:p>
            <a:r>
              <a:rPr lang="en-US" dirty="0" smtClean="0"/>
              <a:t>Know </a:t>
            </a:r>
            <a:r>
              <a:rPr lang="en-US" dirty="0" err="1" smtClean="0"/>
              <a:t>ur</a:t>
            </a:r>
            <a:r>
              <a:rPr lang="en-US" dirty="0" smtClean="0"/>
              <a:t> score(</a:t>
            </a:r>
            <a:r>
              <a:rPr lang="en-US" dirty="0" err="1" smtClean="0"/>
              <a:t>eg</a:t>
            </a:r>
            <a:r>
              <a:rPr lang="en-US" dirty="0" smtClean="0"/>
              <a:t>. RMSE)</a:t>
            </a:r>
          </a:p>
          <a:p>
            <a:r>
              <a:rPr lang="en-US" dirty="0" smtClean="0"/>
              <a:t>Play with parameters(intercept and slope) to minimize </a:t>
            </a:r>
            <a:r>
              <a:rPr lang="en-US" dirty="0" err="1" smtClean="0"/>
              <a:t>ur</a:t>
            </a:r>
            <a:r>
              <a:rPr lang="en-US" dirty="0" smtClean="0"/>
              <a:t> error </a:t>
            </a:r>
            <a:endParaRPr lang="en-US" dirty="0"/>
          </a:p>
        </p:txBody>
      </p:sp>
    </p:spTree>
    <p:extLst>
      <p:ext uri="{BB962C8B-B14F-4D97-AF65-F5344CB8AC3E}">
        <p14:creationId xmlns:p14="http://schemas.microsoft.com/office/powerpoint/2010/main" val="41078175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19419" y="1863739"/>
            <a:ext cx="7951078" cy="4053618"/>
          </a:xfrm>
          <a:prstGeom prst="rect">
            <a:avLst/>
          </a:prstGeom>
        </p:spPr>
      </p:pic>
    </p:spTree>
    <p:extLst>
      <p:ext uri="{BB962C8B-B14F-4D97-AF65-F5344CB8AC3E}">
        <p14:creationId xmlns:p14="http://schemas.microsoft.com/office/powerpoint/2010/main" val="1790835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much</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9998" y="2001670"/>
            <a:ext cx="7624565" cy="3720598"/>
          </a:xfrm>
          <a:prstGeom prst="rect">
            <a:avLst/>
          </a:prstGeom>
        </p:spPr>
      </p:pic>
    </p:spTree>
    <p:extLst>
      <p:ext uri="{BB962C8B-B14F-4D97-AF65-F5344CB8AC3E}">
        <p14:creationId xmlns:p14="http://schemas.microsoft.com/office/powerpoint/2010/main" val="21516964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6151" y="1756381"/>
            <a:ext cx="8037616" cy="4337307"/>
          </a:xfrm>
          <a:prstGeom prst="rect">
            <a:avLst/>
          </a:prstGeom>
        </p:spPr>
      </p:pic>
    </p:spTree>
    <p:extLst>
      <p:ext uri="{BB962C8B-B14F-4D97-AF65-F5344CB8AC3E}">
        <p14:creationId xmlns:p14="http://schemas.microsoft.com/office/powerpoint/2010/main" val="15019316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603" y="2011680"/>
            <a:ext cx="9006712" cy="3763294"/>
          </a:xfrm>
          <a:prstGeom prst="rect">
            <a:avLst/>
          </a:prstGeom>
        </p:spPr>
      </p:pic>
    </p:spTree>
    <p:extLst>
      <p:ext uri="{BB962C8B-B14F-4D97-AF65-F5344CB8AC3E}">
        <p14:creationId xmlns:p14="http://schemas.microsoft.com/office/powerpoint/2010/main" val="552125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WAS A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68388" y="2168022"/>
            <a:ext cx="8653142" cy="3893556"/>
          </a:xfrm>
          <a:prstGeom prst="rect">
            <a:avLst/>
          </a:prstGeom>
        </p:spPr>
      </p:pic>
      <p:sp>
        <p:nvSpPr>
          <p:cNvPr id="6" name="Rectangle 5"/>
          <p:cNvSpPr/>
          <p:nvPr/>
        </p:nvSpPr>
        <p:spPr>
          <a:xfrm>
            <a:off x="9499091" y="6217920"/>
            <a:ext cx="1487908" cy="461665"/>
          </a:xfrm>
          <a:prstGeom prst="rect">
            <a:avLst/>
          </a:prstGeom>
        </p:spPr>
        <p:txBody>
          <a:bodyPr wrap="none">
            <a:spAutoFit/>
          </a:bodyPr>
          <a:lstStyle/>
          <a:p>
            <a:r>
              <a:rPr lang="en-US" sz="2400" dirty="0" smtClean="0">
                <a:solidFill>
                  <a:srgbClr val="FF0000"/>
                </a:solidFill>
              </a:rPr>
              <a:t>Statistics?</a:t>
            </a:r>
            <a:endParaRPr lang="en-US" sz="2400" dirty="0">
              <a:solidFill>
                <a:srgbClr val="FF0000"/>
              </a:solidFill>
            </a:endParaRPr>
          </a:p>
        </p:txBody>
      </p:sp>
    </p:spTree>
    <p:extLst>
      <p:ext uri="{BB962C8B-B14F-4D97-AF65-F5344CB8AC3E}">
        <p14:creationId xmlns:p14="http://schemas.microsoft.com/office/powerpoint/2010/main" val="4772626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A PLANE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3951" y="1792936"/>
            <a:ext cx="11222016" cy="4944165"/>
          </a:xfrm>
          <a:prstGeom prst="rect">
            <a:avLst/>
          </a:prstGeom>
        </p:spPr>
      </p:pic>
    </p:spTree>
    <p:extLst>
      <p:ext uri="{BB962C8B-B14F-4D97-AF65-F5344CB8AC3E}">
        <p14:creationId xmlns:p14="http://schemas.microsoft.com/office/powerpoint/2010/main" val="30782253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92891" y="2112248"/>
            <a:ext cx="7768894" cy="4105672"/>
          </a:xfrm>
          <a:prstGeom prst="rect">
            <a:avLst/>
          </a:prstGeom>
        </p:spPr>
      </p:pic>
    </p:spTree>
    <p:extLst>
      <p:ext uri="{BB962C8B-B14F-4D97-AF65-F5344CB8AC3E}">
        <p14:creationId xmlns:p14="http://schemas.microsoft.com/office/powerpoint/2010/main" val="40576585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IMPROVEMENT?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469822" y="2474667"/>
            <a:ext cx="8574413" cy="3743253"/>
          </a:xfrm>
          <a:prstGeom prst="rect">
            <a:avLst/>
          </a:prstGeom>
        </p:spPr>
      </p:pic>
    </p:spTree>
    <p:extLst>
      <p:ext uri="{BB962C8B-B14F-4D97-AF65-F5344CB8AC3E}">
        <p14:creationId xmlns:p14="http://schemas.microsoft.com/office/powerpoint/2010/main" val="1474282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Anything wrong?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9755" y="2633551"/>
            <a:ext cx="11212490" cy="1590897"/>
          </a:xfrm>
          <a:prstGeom prst="rect">
            <a:avLst/>
          </a:prstGeom>
        </p:spPr>
      </p:pic>
    </p:spTree>
    <p:extLst>
      <p:ext uri="{BB962C8B-B14F-4D97-AF65-F5344CB8AC3E}">
        <p14:creationId xmlns:p14="http://schemas.microsoft.com/office/powerpoint/2010/main" val="4026700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3014" y="1919854"/>
            <a:ext cx="7105219" cy="4008073"/>
          </a:xfrm>
          <a:prstGeom prst="rect">
            <a:avLst/>
          </a:prstGeom>
        </p:spPr>
      </p:pic>
    </p:spTree>
    <p:extLst>
      <p:ext uri="{BB962C8B-B14F-4D97-AF65-F5344CB8AC3E}">
        <p14:creationId xmlns:p14="http://schemas.microsoft.com/office/powerpoint/2010/main" val="25144008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pillar!</a:t>
            </a:r>
            <a:endParaRPr lang="en-US" dirty="0"/>
          </a:p>
        </p:txBody>
      </p:sp>
      <p:sp>
        <p:nvSpPr>
          <p:cNvPr id="3" name="Content Placeholder 2"/>
          <p:cNvSpPr>
            <a:spLocks noGrp="1"/>
          </p:cNvSpPr>
          <p:nvPr>
            <p:ph idx="1"/>
          </p:nvPr>
        </p:nvSpPr>
        <p:spPr/>
        <p:txBody>
          <a:bodyPr/>
          <a:lstStyle/>
          <a:p>
            <a:pPr marL="0" indent="0">
              <a:buNone/>
            </a:pPr>
            <a:r>
              <a:rPr lang="en-US" dirty="0" smtClean="0"/>
              <a:t>Does it take a long time to try it? </a:t>
            </a:r>
          </a:p>
          <a:p>
            <a:endParaRPr lang="en-US" dirty="0"/>
          </a:p>
          <a:p>
            <a:pPr marL="0" indent="0">
              <a:buNone/>
            </a:pPr>
            <a:r>
              <a:rPr lang="en-US" dirty="0" smtClean="0"/>
              <a:t>If No, then do it. Even if it’s not very justified</a:t>
            </a:r>
            <a:endParaRPr lang="en-US" dirty="0"/>
          </a:p>
        </p:txBody>
      </p:sp>
    </p:spTree>
    <p:extLst>
      <p:ext uri="{BB962C8B-B14F-4D97-AF65-F5344CB8AC3E}">
        <p14:creationId xmlns:p14="http://schemas.microsoft.com/office/powerpoint/2010/main" val="31742454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55478" y="1792936"/>
            <a:ext cx="10478962" cy="4505954"/>
          </a:xfrm>
          <a:prstGeom prst="rect">
            <a:avLst/>
          </a:prstGeom>
        </p:spPr>
      </p:pic>
    </p:spTree>
    <p:extLst>
      <p:ext uri="{BB962C8B-B14F-4D97-AF65-F5344CB8AC3E}">
        <p14:creationId xmlns:p14="http://schemas.microsoft.com/office/powerpoint/2010/main" val="23876907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guesses?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7120393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 nutrition rule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37245973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74398" y="2150828"/>
            <a:ext cx="8809886" cy="4440372"/>
          </a:xfrm>
          <a:prstGeom prst="rect">
            <a:avLst/>
          </a:prstGeom>
        </p:spPr>
      </p:pic>
    </p:spTree>
    <p:extLst>
      <p:ext uri="{BB962C8B-B14F-4D97-AF65-F5344CB8AC3E}">
        <p14:creationId xmlns:p14="http://schemas.microsoft.com/office/powerpoint/2010/main" val="32870349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35207" y="2912284"/>
            <a:ext cx="6649378" cy="3305636"/>
          </a:xfrm>
          <a:prstGeom prst="rect">
            <a:avLst/>
          </a:prstGeom>
        </p:spPr>
      </p:pic>
    </p:spTree>
    <p:extLst>
      <p:ext uri="{BB962C8B-B14F-4D97-AF65-F5344CB8AC3E}">
        <p14:creationId xmlns:p14="http://schemas.microsoft.com/office/powerpoint/2010/main" val="20573684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4545" y="2223857"/>
            <a:ext cx="10660829" cy="4243546"/>
          </a:xfrm>
          <a:prstGeom prst="rect">
            <a:avLst/>
          </a:prstGeom>
        </p:spPr>
      </p:pic>
      <p:sp>
        <p:nvSpPr>
          <p:cNvPr id="5" name="Rectangle 4"/>
          <p:cNvSpPr/>
          <p:nvPr/>
        </p:nvSpPr>
        <p:spPr>
          <a:xfrm>
            <a:off x="3312606" y="2469083"/>
            <a:ext cx="1800173" cy="369332"/>
          </a:xfrm>
          <a:prstGeom prst="rect">
            <a:avLst/>
          </a:prstGeom>
        </p:spPr>
        <p:txBody>
          <a:bodyPr wrap="none">
            <a:spAutoFit/>
          </a:bodyPr>
          <a:lstStyle/>
          <a:p>
            <a:r>
              <a:rPr lang="en-US" b="1" dirty="0">
                <a:solidFill>
                  <a:schemeClr val="bg1"/>
                </a:solidFill>
              </a:rPr>
              <a:t>What’s this 143?</a:t>
            </a:r>
          </a:p>
        </p:txBody>
      </p:sp>
    </p:spTree>
    <p:extLst>
      <p:ext uri="{BB962C8B-B14F-4D97-AF65-F5344CB8AC3E}">
        <p14:creationId xmlns:p14="http://schemas.microsoft.com/office/powerpoint/2010/main" val="3062967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3977" y="2388336"/>
            <a:ext cx="11021963" cy="3829584"/>
          </a:xfrm>
          <a:prstGeom prst="rect">
            <a:avLst/>
          </a:prstGeom>
        </p:spPr>
      </p:pic>
    </p:spTree>
    <p:extLst>
      <p:ext uri="{BB962C8B-B14F-4D97-AF65-F5344CB8AC3E}">
        <p14:creationId xmlns:p14="http://schemas.microsoft.com/office/powerpoint/2010/main" val="38537457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50979" y="2206974"/>
            <a:ext cx="8487960" cy="4229690"/>
          </a:xfrm>
          <a:prstGeom prst="rect">
            <a:avLst/>
          </a:prstGeom>
        </p:spPr>
      </p:pic>
    </p:spTree>
    <p:extLst>
      <p:ext uri="{BB962C8B-B14F-4D97-AF65-F5344CB8AC3E}">
        <p14:creationId xmlns:p14="http://schemas.microsoft.com/office/powerpoint/2010/main" val="207930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need regression?</a:t>
            </a:r>
            <a:endParaRPr lang="en-US" dirty="0"/>
          </a:p>
        </p:txBody>
      </p:sp>
      <p:sp>
        <p:nvSpPr>
          <p:cNvPr id="3" name="Content Placeholder 2"/>
          <p:cNvSpPr>
            <a:spLocks noGrp="1"/>
          </p:cNvSpPr>
          <p:nvPr>
            <p:ph idx="1"/>
          </p:nvPr>
        </p:nvSpPr>
        <p:spPr/>
        <p:txBody>
          <a:bodyPr/>
          <a:lstStyle/>
          <a:p>
            <a:r>
              <a:rPr lang="en-US" dirty="0" smtClean="0"/>
              <a:t>Correlation is not enough ?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4365435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4425" y="2011680"/>
            <a:ext cx="9227155" cy="4589959"/>
          </a:xfrm>
          <a:prstGeom prst="rect">
            <a:avLst/>
          </a:prstGeom>
        </p:spPr>
      </p:pic>
    </p:spTree>
    <p:extLst>
      <p:ext uri="{BB962C8B-B14F-4D97-AF65-F5344CB8AC3E}">
        <p14:creationId xmlns:p14="http://schemas.microsoft.com/office/powerpoint/2010/main" val="22926414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46110" y="2011680"/>
            <a:ext cx="9297698" cy="4267796"/>
          </a:xfrm>
          <a:prstGeom prst="rect">
            <a:avLst/>
          </a:prstGeom>
        </p:spPr>
      </p:pic>
    </p:spTree>
    <p:extLst>
      <p:ext uri="{BB962C8B-B14F-4D97-AF65-F5344CB8AC3E}">
        <p14:creationId xmlns:p14="http://schemas.microsoft.com/office/powerpoint/2010/main" val="19917644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46348" y="3047851"/>
            <a:ext cx="7497221" cy="2133898"/>
          </a:xfrm>
          <a:prstGeom prst="rect">
            <a:avLst/>
          </a:prstGeom>
        </p:spPr>
      </p:pic>
    </p:spTree>
    <p:extLst>
      <p:ext uri="{BB962C8B-B14F-4D97-AF65-F5344CB8AC3E}">
        <p14:creationId xmlns:p14="http://schemas.microsoft.com/office/powerpoint/2010/main" val="13395387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 test - validate …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532112" y="2119034"/>
            <a:ext cx="7125694" cy="3991532"/>
          </a:xfrm>
          <a:prstGeom prst="rect">
            <a:avLst/>
          </a:prstGeom>
        </p:spPr>
      </p:pic>
    </p:spTree>
    <p:extLst>
      <p:ext uri="{BB962C8B-B14F-4D97-AF65-F5344CB8AC3E}">
        <p14:creationId xmlns:p14="http://schemas.microsoft.com/office/powerpoint/2010/main" val="38133641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he got..</a:t>
            </a:r>
            <a:endParaRPr lang="en-US" dirty="0"/>
          </a:p>
        </p:txBody>
      </p:sp>
      <p:sp>
        <p:nvSpPr>
          <p:cNvPr id="3" name="Content Placeholder 2"/>
          <p:cNvSpPr>
            <a:spLocks noGrp="1"/>
          </p:cNvSpPr>
          <p:nvPr>
            <p:ph idx="1"/>
          </p:nvPr>
        </p:nvSpPr>
        <p:spPr/>
        <p:txBody>
          <a:bodyPr/>
          <a:lstStyle/>
          <a:p>
            <a:r>
              <a:rPr lang="en-US" dirty="0" smtClean="0"/>
              <a:t>No more examples [data points]</a:t>
            </a:r>
          </a:p>
          <a:p>
            <a:r>
              <a:rPr lang="en-US" dirty="0" smtClean="0"/>
              <a:t>No explicit rules</a:t>
            </a:r>
            <a:endParaRPr lang="en-US" dirty="0"/>
          </a:p>
        </p:txBody>
      </p:sp>
      <p:pic>
        <p:nvPicPr>
          <p:cNvPr id="4" name="Picture 3"/>
          <p:cNvPicPr>
            <a:picLocks noChangeAspect="1"/>
          </p:cNvPicPr>
          <p:nvPr/>
        </p:nvPicPr>
        <p:blipFill>
          <a:blip r:embed="rId3"/>
          <a:stretch>
            <a:fillRect/>
          </a:stretch>
        </p:blipFill>
        <p:spPr>
          <a:xfrm>
            <a:off x="5219945" y="3200400"/>
            <a:ext cx="5615885" cy="2505011"/>
          </a:xfrm>
          <a:prstGeom prst="rect">
            <a:avLst/>
          </a:prstGeom>
        </p:spPr>
      </p:pic>
    </p:spTree>
    <p:extLst>
      <p:ext uri="{BB962C8B-B14F-4D97-AF65-F5344CB8AC3E}">
        <p14:creationId xmlns:p14="http://schemas.microsoft.com/office/powerpoint/2010/main" val="33490713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78403" y="2078206"/>
            <a:ext cx="7049484" cy="1219370"/>
          </a:xfrm>
          <a:prstGeom prst="rect">
            <a:avLst/>
          </a:prstGeom>
        </p:spPr>
      </p:pic>
      <p:pic>
        <p:nvPicPr>
          <p:cNvPr id="6" name="Picture 5"/>
          <p:cNvPicPr>
            <a:picLocks noChangeAspect="1"/>
          </p:cNvPicPr>
          <p:nvPr/>
        </p:nvPicPr>
        <p:blipFill>
          <a:blip r:embed="rId4"/>
          <a:stretch>
            <a:fillRect/>
          </a:stretch>
        </p:blipFill>
        <p:spPr>
          <a:xfrm>
            <a:off x="5595630" y="3712909"/>
            <a:ext cx="5615885" cy="2505011"/>
          </a:xfrm>
          <a:prstGeom prst="rect">
            <a:avLst/>
          </a:prstGeom>
        </p:spPr>
      </p:pic>
    </p:spTree>
    <p:extLst>
      <p:ext uri="{BB962C8B-B14F-4D97-AF65-F5344CB8AC3E}">
        <p14:creationId xmlns:p14="http://schemas.microsoft.com/office/powerpoint/2010/main" val="30582877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 the pattern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49797" y="2662748"/>
            <a:ext cx="6290323" cy="2580288"/>
          </a:xfrm>
          <a:prstGeom prst="rect">
            <a:avLst/>
          </a:prstGeom>
        </p:spPr>
      </p:pic>
      <p:sp>
        <p:nvSpPr>
          <p:cNvPr id="5" name="Rectangle 4"/>
          <p:cNvSpPr/>
          <p:nvPr/>
        </p:nvSpPr>
        <p:spPr>
          <a:xfrm>
            <a:off x="1716729" y="5545812"/>
            <a:ext cx="1548822" cy="369332"/>
          </a:xfrm>
          <a:prstGeom prst="rect">
            <a:avLst/>
          </a:prstGeom>
        </p:spPr>
        <p:txBody>
          <a:bodyPr wrap="none">
            <a:spAutoFit/>
          </a:bodyPr>
          <a:lstStyle/>
          <a:p>
            <a:r>
              <a:rPr lang="en-US" b="1" dirty="0"/>
              <a:t>Fits perfectly!</a:t>
            </a:r>
          </a:p>
        </p:txBody>
      </p:sp>
      <p:sp>
        <p:nvSpPr>
          <p:cNvPr id="6" name="Rectangle 5"/>
          <p:cNvSpPr/>
          <p:nvPr/>
        </p:nvSpPr>
        <p:spPr>
          <a:xfrm>
            <a:off x="9022789" y="5709438"/>
            <a:ext cx="1439818" cy="369332"/>
          </a:xfrm>
          <a:prstGeom prst="rect">
            <a:avLst/>
          </a:prstGeom>
        </p:spPr>
        <p:txBody>
          <a:bodyPr wrap="none">
            <a:spAutoFit/>
          </a:bodyPr>
          <a:lstStyle/>
          <a:p>
            <a:r>
              <a:rPr lang="en-US" b="1" dirty="0">
                <a:solidFill>
                  <a:srgbClr val="FF0000"/>
                </a:solidFill>
              </a:rPr>
              <a:t>Go to exam?</a:t>
            </a:r>
          </a:p>
        </p:txBody>
      </p:sp>
    </p:spTree>
    <p:extLst>
      <p:ext uri="{BB962C8B-B14F-4D97-AF65-F5344CB8AC3E}">
        <p14:creationId xmlns:p14="http://schemas.microsoft.com/office/powerpoint/2010/main" val="38197021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another 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177176" y="2141228"/>
            <a:ext cx="3835564" cy="3947142"/>
          </a:xfrm>
          <a:prstGeom prst="rect">
            <a:avLst/>
          </a:prstGeom>
        </p:spPr>
      </p:pic>
    </p:spTree>
    <p:extLst>
      <p:ext uri="{BB962C8B-B14F-4D97-AF65-F5344CB8AC3E}">
        <p14:creationId xmlns:p14="http://schemas.microsoft.com/office/powerpoint/2010/main" val="32436618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 before exam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32482" y="2753011"/>
            <a:ext cx="4324954" cy="1829055"/>
          </a:xfrm>
          <a:prstGeom prst="rect">
            <a:avLst/>
          </a:prstGeom>
        </p:spPr>
      </p:pic>
    </p:spTree>
    <p:extLst>
      <p:ext uri="{BB962C8B-B14F-4D97-AF65-F5344CB8AC3E}">
        <p14:creationId xmlns:p14="http://schemas.microsoft.com/office/powerpoint/2010/main" val="10471667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Tries his model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94159" y="2371482"/>
            <a:ext cx="4286848" cy="1743318"/>
          </a:xfrm>
          <a:prstGeom prst="rect">
            <a:avLst/>
          </a:prstGeom>
        </p:spPr>
      </p:pic>
      <p:pic>
        <p:nvPicPr>
          <p:cNvPr id="5" name="Picture 4"/>
          <p:cNvPicPr>
            <a:picLocks noChangeAspect="1"/>
          </p:cNvPicPr>
          <p:nvPr/>
        </p:nvPicPr>
        <p:blipFill>
          <a:blip r:embed="rId3"/>
          <a:stretch>
            <a:fillRect/>
          </a:stretch>
        </p:blipFill>
        <p:spPr>
          <a:xfrm>
            <a:off x="3651290" y="4560339"/>
            <a:ext cx="4372585" cy="1657581"/>
          </a:xfrm>
          <a:prstGeom prst="rect">
            <a:avLst/>
          </a:prstGeom>
        </p:spPr>
      </p:pic>
    </p:spTree>
    <p:extLst>
      <p:ext uri="{BB962C8B-B14F-4D97-AF65-F5344CB8AC3E}">
        <p14:creationId xmlns:p14="http://schemas.microsoft.com/office/powerpoint/2010/main" val="32958315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Storks Deliver Babies (p </a:t>
            </a:r>
            <a:r>
              <a:rPr lang="en-US" dirty="0" smtClean="0"/>
              <a:t> 0.008)</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1281" y="2881313"/>
            <a:ext cx="1847850" cy="2466975"/>
          </a:xfrm>
        </p:spPr>
      </p:pic>
      <p:pic>
        <p:nvPicPr>
          <p:cNvPr id="5" name="Picture 4"/>
          <p:cNvPicPr>
            <a:picLocks noChangeAspect="1"/>
          </p:cNvPicPr>
          <p:nvPr/>
        </p:nvPicPr>
        <p:blipFill>
          <a:blip r:embed="rId4"/>
          <a:stretch>
            <a:fillRect/>
          </a:stretch>
        </p:blipFill>
        <p:spPr>
          <a:xfrm>
            <a:off x="1827759" y="1828800"/>
            <a:ext cx="8534400" cy="3962400"/>
          </a:xfrm>
          <a:prstGeom prst="rect">
            <a:avLst/>
          </a:prstGeom>
        </p:spPr>
      </p:pic>
      <p:sp>
        <p:nvSpPr>
          <p:cNvPr id="7" name="TextBox 6"/>
          <p:cNvSpPr txBox="1"/>
          <p:nvPr/>
        </p:nvSpPr>
        <p:spPr>
          <a:xfrm>
            <a:off x="2971800" y="5791200"/>
            <a:ext cx="1752600" cy="369332"/>
          </a:xfrm>
          <a:prstGeom prst="rect">
            <a:avLst/>
          </a:prstGeom>
          <a:noFill/>
        </p:spPr>
        <p:txBody>
          <a:bodyPr wrap="square" rtlCol="0">
            <a:spAutoFit/>
          </a:bodyPr>
          <a:lstStyle/>
          <a:p>
            <a:r>
              <a:rPr lang="en-US" dirty="0"/>
              <a:t> </a:t>
            </a:r>
            <a:r>
              <a:rPr lang="en-US" b="1" dirty="0"/>
              <a:t>r = 0.62</a:t>
            </a:r>
          </a:p>
        </p:txBody>
      </p:sp>
      <p:pic>
        <p:nvPicPr>
          <p:cNvPr id="6" name="Picture 5"/>
          <p:cNvPicPr>
            <a:picLocks noChangeAspect="1"/>
          </p:cNvPicPr>
          <p:nvPr/>
        </p:nvPicPr>
        <p:blipFill>
          <a:blip r:embed="rId5"/>
          <a:stretch>
            <a:fillRect/>
          </a:stretch>
        </p:blipFill>
        <p:spPr>
          <a:xfrm>
            <a:off x="10185823" y="4391025"/>
            <a:ext cx="1847850" cy="2466975"/>
          </a:xfrm>
          <a:prstGeom prst="rect">
            <a:avLst/>
          </a:prstGeom>
        </p:spPr>
      </p:pic>
      <p:pic>
        <p:nvPicPr>
          <p:cNvPr id="7172" name="Picture 4" descr="Storks review - Den of Gee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225" y="1899290"/>
            <a:ext cx="2504508" cy="140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872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now?</a:t>
            </a:r>
            <a:endParaRPr lang="en-US" dirty="0"/>
          </a:p>
        </p:txBody>
      </p:sp>
      <p:sp>
        <p:nvSpPr>
          <p:cNvPr id="3" name="Content Placeholder 2"/>
          <p:cNvSpPr>
            <a:spLocks noGrp="1"/>
          </p:cNvSpPr>
          <p:nvPr>
            <p:ph idx="1"/>
          </p:nvPr>
        </p:nvSpPr>
        <p:spPr/>
        <p:txBody>
          <a:bodyPr/>
          <a:lstStyle/>
          <a:p>
            <a:r>
              <a:rPr lang="en-US" dirty="0"/>
              <a:t>start over </a:t>
            </a:r>
          </a:p>
          <a:p>
            <a:r>
              <a:rPr lang="en-US" dirty="0" smtClean="0"/>
              <a:t>go </a:t>
            </a:r>
            <a:r>
              <a:rPr lang="en-US" dirty="0"/>
              <a:t>to the exam anyway.</a:t>
            </a:r>
          </a:p>
        </p:txBody>
      </p:sp>
      <p:pic>
        <p:nvPicPr>
          <p:cNvPr id="4" name="Picture 3"/>
          <p:cNvPicPr>
            <a:picLocks noChangeAspect="1"/>
          </p:cNvPicPr>
          <p:nvPr/>
        </p:nvPicPr>
        <p:blipFill>
          <a:blip r:embed="rId3"/>
          <a:stretch>
            <a:fillRect/>
          </a:stretch>
        </p:blipFill>
        <p:spPr>
          <a:xfrm>
            <a:off x="4692181" y="2011680"/>
            <a:ext cx="7499819" cy="4053020"/>
          </a:xfrm>
          <a:prstGeom prst="rect">
            <a:avLst/>
          </a:prstGeom>
        </p:spPr>
      </p:pic>
    </p:spTree>
    <p:extLst>
      <p:ext uri="{BB962C8B-B14F-4D97-AF65-F5344CB8AC3E}">
        <p14:creationId xmlns:p14="http://schemas.microsoft.com/office/powerpoint/2010/main" val="21620770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66203" y="2559882"/>
            <a:ext cx="5857512" cy="3109835"/>
          </a:xfrm>
          <a:prstGeom prst="rect">
            <a:avLst/>
          </a:prstGeom>
        </p:spPr>
      </p:pic>
    </p:spTree>
    <p:extLst>
      <p:ext uri="{BB962C8B-B14F-4D97-AF65-F5344CB8AC3E}">
        <p14:creationId xmlns:p14="http://schemas.microsoft.com/office/powerpoint/2010/main" val="13542097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46348" y="2674125"/>
            <a:ext cx="7497221" cy="3543795"/>
          </a:xfrm>
          <a:prstGeom prst="rect">
            <a:avLst/>
          </a:prstGeom>
        </p:spPr>
      </p:pic>
    </p:spTree>
    <p:extLst>
      <p:ext uri="{BB962C8B-B14F-4D97-AF65-F5344CB8AC3E}">
        <p14:creationId xmlns:p14="http://schemas.microsoft.com/office/powerpoint/2010/main" val="1793411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 phase in </a:t>
            </a:r>
            <a:r>
              <a:rPr lang="en-US" dirty="0" smtClean="0"/>
              <a:t>ML/AI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762" y="2731625"/>
            <a:ext cx="9002476" cy="1394751"/>
          </a:xfrm>
          <a:prstGeom prst="rect">
            <a:avLst/>
          </a:prstGeom>
        </p:spPr>
      </p:pic>
    </p:spTree>
    <p:extLst>
      <p:ext uri="{BB962C8B-B14F-4D97-AF65-F5344CB8AC3E}">
        <p14:creationId xmlns:p14="http://schemas.microsoft.com/office/powerpoint/2010/main" val="21322948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61427" y="2195244"/>
            <a:ext cx="5239481" cy="3839111"/>
          </a:xfrm>
          <a:prstGeom prst="rect">
            <a:avLst/>
          </a:prstGeom>
        </p:spPr>
      </p:pic>
      <p:sp>
        <p:nvSpPr>
          <p:cNvPr id="5" name="Rectangle 4"/>
          <p:cNvSpPr/>
          <p:nvPr/>
        </p:nvSpPr>
        <p:spPr>
          <a:xfrm>
            <a:off x="9349981" y="6033254"/>
            <a:ext cx="1548822" cy="369332"/>
          </a:xfrm>
          <a:prstGeom prst="rect">
            <a:avLst/>
          </a:prstGeom>
        </p:spPr>
        <p:txBody>
          <a:bodyPr wrap="none">
            <a:spAutoFit/>
          </a:bodyPr>
          <a:lstStyle/>
          <a:p>
            <a:r>
              <a:rPr lang="en-US" b="1" dirty="0"/>
              <a:t>Fits perfectly!</a:t>
            </a:r>
          </a:p>
        </p:txBody>
      </p:sp>
    </p:spTree>
    <p:extLst>
      <p:ext uri="{BB962C8B-B14F-4D97-AF65-F5344CB8AC3E}">
        <p14:creationId xmlns:p14="http://schemas.microsoft.com/office/powerpoint/2010/main" val="12370924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trust</a:t>
            </a:r>
            <a:endParaRPr lang="en-US" dirty="0"/>
          </a:p>
        </p:txBody>
      </p:sp>
      <p:sp>
        <p:nvSpPr>
          <p:cNvPr id="3" name="Content Placeholder 2"/>
          <p:cNvSpPr>
            <a:spLocks noGrp="1"/>
          </p:cNvSpPr>
          <p:nvPr>
            <p:ph idx="1"/>
          </p:nvPr>
        </p:nvSpPr>
        <p:spPr/>
        <p:txBody>
          <a:bodyPr/>
          <a:lstStyle/>
          <a:p>
            <a:r>
              <a:rPr lang="en-US" dirty="0" smtClean="0"/>
              <a:t>How well he performs on new tasks</a:t>
            </a:r>
            <a:endParaRPr lang="en-US" dirty="0"/>
          </a:p>
        </p:txBody>
      </p:sp>
      <p:pic>
        <p:nvPicPr>
          <p:cNvPr id="4" name="Picture 3"/>
          <p:cNvPicPr>
            <a:picLocks noChangeAspect="1"/>
          </p:cNvPicPr>
          <p:nvPr/>
        </p:nvPicPr>
        <p:blipFill>
          <a:blip r:embed="rId2"/>
          <a:stretch>
            <a:fillRect/>
          </a:stretch>
        </p:blipFill>
        <p:spPr>
          <a:xfrm>
            <a:off x="2694059" y="3826691"/>
            <a:ext cx="6801799" cy="1152686"/>
          </a:xfrm>
          <a:prstGeom prst="rect">
            <a:avLst/>
          </a:prstGeom>
        </p:spPr>
      </p:pic>
    </p:spTree>
    <p:extLst>
      <p:ext uri="{BB962C8B-B14F-4D97-AF65-F5344CB8AC3E}">
        <p14:creationId xmlns:p14="http://schemas.microsoft.com/office/powerpoint/2010/main" val="14807183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0691" y="3359139"/>
            <a:ext cx="7068536" cy="1133633"/>
          </a:xfrm>
          <a:prstGeom prst="rect">
            <a:avLst/>
          </a:prstGeom>
        </p:spPr>
      </p:pic>
    </p:spTree>
    <p:extLst>
      <p:ext uri="{BB962C8B-B14F-4D97-AF65-F5344CB8AC3E}">
        <p14:creationId xmlns:p14="http://schemas.microsoft.com/office/powerpoint/2010/main" val="2255114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Fails on testing?     Game over…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41744" y="2797606"/>
            <a:ext cx="6306430" cy="3639058"/>
          </a:xfrm>
          <a:prstGeom prst="rect">
            <a:avLst/>
          </a:prstGeom>
        </p:spPr>
      </p:pic>
    </p:spTree>
    <p:extLst>
      <p:ext uri="{BB962C8B-B14F-4D97-AF65-F5344CB8AC3E}">
        <p14:creationId xmlns:p14="http://schemas.microsoft.com/office/powerpoint/2010/main" val="10631444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32914" y="1947656"/>
            <a:ext cx="8926171" cy="2962688"/>
          </a:xfrm>
          <a:prstGeom prst="rect">
            <a:avLst/>
          </a:prstGeom>
        </p:spPr>
      </p:pic>
    </p:spTree>
    <p:extLst>
      <p:ext uri="{BB962C8B-B14F-4D97-AF65-F5344CB8AC3E}">
        <p14:creationId xmlns:p14="http://schemas.microsoft.com/office/powerpoint/2010/main" val="3812505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6818" y="626192"/>
            <a:ext cx="6620799" cy="857370"/>
          </a:xfrm>
          <a:prstGeom prst="rect">
            <a:avLst/>
          </a:prstGeom>
        </p:spPr>
      </p:pic>
      <p:pic>
        <p:nvPicPr>
          <p:cNvPr id="3080" name="Picture 8" descr="Students who have great relationships with their teachers are healthier in  adulthood - Study Fi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594" y="2712388"/>
            <a:ext cx="4762500" cy="37977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017139" y="2713426"/>
            <a:ext cx="3796678" cy="3796678"/>
          </a:xfrm>
          <a:prstGeom prst="rect">
            <a:avLst/>
          </a:prstGeom>
        </p:spPr>
      </p:pic>
    </p:spTree>
    <p:extLst>
      <p:ext uri="{BB962C8B-B14F-4D97-AF65-F5344CB8AC3E}">
        <p14:creationId xmlns:p14="http://schemas.microsoft.com/office/powerpoint/2010/main" val="3086637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Spurious correlations</a:t>
            </a:r>
            <a:endParaRPr lang="en-US" dirty="0"/>
          </a:p>
        </p:txBody>
      </p:sp>
      <p:sp>
        <p:nvSpPr>
          <p:cNvPr id="3" name="Content Placeholder 2"/>
          <p:cNvSpPr>
            <a:spLocks noGrp="1"/>
          </p:cNvSpPr>
          <p:nvPr>
            <p:ph idx="1"/>
          </p:nvPr>
        </p:nvSpPr>
        <p:spPr/>
        <p:txBody>
          <a:bodyPr/>
          <a:lstStyle/>
          <a:p>
            <a:r>
              <a:rPr lang="en-US" dirty="0">
                <a:hlinkClick r:id="rId3"/>
              </a:rPr>
              <a:t>http://</a:t>
            </a:r>
            <a:r>
              <a:rPr lang="en-US" dirty="0" smtClean="0">
                <a:hlinkClick r:id="rId3"/>
              </a:rPr>
              <a:t>www.tylervigen.com/spurious-correlations</a:t>
            </a:r>
            <a:r>
              <a:rPr lang="en-US" dirty="0" smtClean="0"/>
              <a:t> </a:t>
            </a:r>
            <a:endParaRPr lang="en-US" dirty="0"/>
          </a:p>
        </p:txBody>
      </p:sp>
      <p:pic>
        <p:nvPicPr>
          <p:cNvPr id="4" name="Picture 3"/>
          <p:cNvPicPr>
            <a:picLocks noChangeAspect="1"/>
          </p:cNvPicPr>
          <p:nvPr/>
        </p:nvPicPr>
        <p:blipFill>
          <a:blip r:embed="rId4"/>
          <a:stretch>
            <a:fillRect/>
          </a:stretch>
        </p:blipFill>
        <p:spPr>
          <a:xfrm>
            <a:off x="3690470" y="2852226"/>
            <a:ext cx="4808977" cy="3365694"/>
          </a:xfrm>
          <a:prstGeom prst="rect">
            <a:avLst/>
          </a:prstGeom>
        </p:spPr>
      </p:pic>
    </p:spTree>
    <p:extLst>
      <p:ext uri="{BB962C8B-B14F-4D97-AF65-F5344CB8AC3E}">
        <p14:creationId xmlns:p14="http://schemas.microsoft.com/office/powerpoint/2010/main" val="36700031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5" name="Rectangle 4"/>
          <p:cNvSpPr/>
          <p:nvPr/>
        </p:nvSpPr>
        <p:spPr>
          <a:xfrm>
            <a:off x="7074148" y="5570091"/>
            <a:ext cx="4126451" cy="369332"/>
          </a:xfrm>
          <a:prstGeom prst="rect">
            <a:avLst/>
          </a:prstGeom>
        </p:spPr>
        <p:txBody>
          <a:bodyPr wrap="none">
            <a:spAutoFit/>
          </a:bodyPr>
          <a:lstStyle/>
          <a:p>
            <a:r>
              <a:rPr lang="en-US" dirty="0">
                <a:solidFill>
                  <a:srgbClr val="FF0000"/>
                </a:solidFill>
              </a:rPr>
              <a:t>What about helping students to improve?</a:t>
            </a:r>
          </a:p>
        </p:txBody>
      </p:sp>
    </p:spTree>
    <p:extLst>
      <p:ext uri="{BB962C8B-B14F-4D97-AF65-F5344CB8AC3E}">
        <p14:creationId xmlns:p14="http://schemas.microsoft.com/office/powerpoint/2010/main" val="636131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6" name="Rectangle 5"/>
          <p:cNvSpPr/>
          <p:nvPr/>
        </p:nvSpPr>
        <p:spPr>
          <a:xfrm>
            <a:off x="1590261" y="3468469"/>
            <a:ext cx="7540847" cy="646331"/>
          </a:xfrm>
          <a:prstGeom prst="rect">
            <a:avLst/>
          </a:prstGeom>
        </p:spPr>
        <p:txBody>
          <a:bodyPr wrap="none">
            <a:spAutoFit/>
          </a:bodyPr>
          <a:lstStyle/>
          <a:p>
            <a:r>
              <a:rPr lang="en-US" sz="3600" b="1" dirty="0"/>
              <a:t>Validation: helping students improve</a:t>
            </a:r>
          </a:p>
        </p:txBody>
      </p:sp>
    </p:spTree>
    <p:extLst>
      <p:ext uri="{BB962C8B-B14F-4D97-AF65-F5344CB8AC3E}">
        <p14:creationId xmlns:p14="http://schemas.microsoft.com/office/powerpoint/2010/main" val="4282151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38074" y="3066999"/>
            <a:ext cx="5915851" cy="724001"/>
          </a:xfrm>
          <a:prstGeom prst="rect">
            <a:avLst/>
          </a:prstGeom>
        </p:spPr>
      </p:pic>
    </p:spTree>
    <p:extLst>
      <p:ext uri="{BB962C8B-B14F-4D97-AF65-F5344CB8AC3E}">
        <p14:creationId xmlns:p14="http://schemas.microsoft.com/office/powerpoint/2010/main" val="22231574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71152" y="2619262"/>
            <a:ext cx="7849695" cy="1619476"/>
          </a:xfrm>
          <a:prstGeom prst="rect">
            <a:avLst/>
          </a:prstGeom>
        </p:spPr>
      </p:pic>
    </p:spTree>
    <p:extLst>
      <p:ext uri="{BB962C8B-B14F-4D97-AF65-F5344CB8AC3E}">
        <p14:creationId xmlns:p14="http://schemas.microsoft.com/office/powerpoint/2010/main" val="871020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 2</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learn.datacamp.com/projects/558</a:t>
            </a:r>
            <a:r>
              <a:rPr lang="en-US" dirty="0" smtClean="0"/>
              <a:t> </a:t>
            </a:r>
          </a:p>
          <a:p>
            <a:r>
              <a:rPr lang="en-US" dirty="0">
                <a:hlinkClick r:id="rId3"/>
              </a:rPr>
              <a:t>https://</a:t>
            </a:r>
            <a:r>
              <a:rPr lang="en-US" dirty="0" smtClean="0">
                <a:hlinkClick r:id="rId3"/>
              </a:rPr>
              <a:t>learn.datacamp.com/courses/supervised-learning-with-scikit-learn</a:t>
            </a:r>
            <a:r>
              <a:rPr lang="en-US" dirty="0" smtClean="0"/>
              <a:t> </a:t>
            </a:r>
          </a:p>
          <a:p>
            <a:r>
              <a:rPr lang="en-US" dirty="0">
                <a:hlinkClick r:id="rId4"/>
              </a:rPr>
              <a:t>https://</a:t>
            </a:r>
            <a:r>
              <a:rPr lang="en-US" dirty="0" smtClean="0">
                <a:hlinkClick r:id="rId4"/>
              </a:rPr>
              <a:t>www.datacamp.com/community/tutorials/preprocessing-in-data-science-part-1-centering-scaling-and-knn</a:t>
            </a:r>
            <a:r>
              <a:rPr lang="en-US" dirty="0" smtClean="0"/>
              <a:t> </a:t>
            </a:r>
          </a:p>
          <a:p>
            <a:r>
              <a:rPr lang="en-US" dirty="0">
                <a:hlinkClick r:id="rId5"/>
              </a:rPr>
              <a:t>https://</a:t>
            </a:r>
            <a:r>
              <a:rPr lang="en-US" dirty="0" smtClean="0">
                <a:hlinkClick r:id="rId5"/>
              </a:rPr>
              <a:t>www.datacamp.com/community/tutorials/preprocessing-in-data-science-part-2-centering-scaling-and-logistic-regression</a:t>
            </a:r>
            <a:r>
              <a:rPr lang="en-US" dirty="0" smtClean="0"/>
              <a:t> </a:t>
            </a:r>
          </a:p>
          <a:p>
            <a:r>
              <a:rPr lang="en-US" dirty="0">
                <a:hlinkClick r:id="rId6"/>
              </a:rPr>
              <a:t>https://</a:t>
            </a:r>
            <a:r>
              <a:rPr lang="en-US" dirty="0" smtClean="0">
                <a:hlinkClick r:id="rId6"/>
              </a:rPr>
              <a:t>www.datacamp.com/community/tutorials/preprocessing-in-data-science-part-3-scaling-synthesized-data</a:t>
            </a:r>
            <a:r>
              <a:rPr lang="en-US" dirty="0" smtClean="0"/>
              <a:t> </a:t>
            </a:r>
            <a:endParaRPr lang="en-US" dirty="0"/>
          </a:p>
        </p:txBody>
      </p:sp>
    </p:spTree>
    <p:extLst>
      <p:ext uri="{BB962C8B-B14F-4D97-AF65-F5344CB8AC3E}">
        <p14:creationId xmlns:p14="http://schemas.microsoft.com/office/powerpoint/2010/main" val="8202428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 experience</a:t>
            </a:r>
            <a:endParaRPr lang="en-US" dirty="0"/>
          </a:p>
        </p:txBody>
      </p:sp>
      <p:sp>
        <p:nvSpPr>
          <p:cNvPr id="3" name="Content Placeholder 2"/>
          <p:cNvSpPr>
            <a:spLocks noGrp="1"/>
          </p:cNvSpPr>
          <p:nvPr>
            <p:ph idx="1"/>
          </p:nvPr>
        </p:nvSpPr>
        <p:spPr/>
        <p:txBody>
          <a:bodyPr/>
          <a:lstStyle/>
          <a:p>
            <a:r>
              <a:rPr lang="en-US" dirty="0">
                <a:hlinkClick r:id="rId2"/>
              </a:rPr>
              <a:t>https://gallery.shinyapps.io/simple_regression/</a:t>
            </a:r>
            <a:endParaRPr lang="en-US" dirty="0"/>
          </a:p>
        </p:txBody>
      </p:sp>
    </p:spTree>
    <p:extLst>
      <p:ext uri="{BB962C8B-B14F-4D97-AF65-F5344CB8AC3E}">
        <p14:creationId xmlns:p14="http://schemas.microsoft.com/office/powerpoint/2010/main" val="26253618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19757</TotalTime>
  <Words>1253</Words>
  <Application>Microsoft Office PowerPoint</Application>
  <PresentationFormat>Widescreen</PresentationFormat>
  <Paragraphs>207</Paragraphs>
  <Slides>95</Slides>
  <Notes>39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Corbel</vt:lpstr>
      <vt:lpstr>sohne</vt:lpstr>
      <vt:lpstr>Wingdings</vt:lpstr>
      <vt:lpstr>3_Banded</vt:lpstr>
      <vt:lpstr>Data analysis nano degree</vt:lpstr>
      <vt:lpstr>Agenda </vt:lpstr>
      <vt:lpstr>How to choose? </vt:lpstr>
      <vt:lpstr>Which model?</vt:lpstr>
      <vt:lpstr>Is it safe?</vt:lpstr>
      <vt:lpstr>Anything wrong?</vt:lpstr>
      <vt:lpstr>Do we need regression?</vt:lpstr>
      <vt:lpstr>Storks Deliver Babies (p  0.008)</vt:lpstr>
      <vt:lpstr>Spurious correlations</vt:lpstr>
      <vt:lpstr>Simpsons paradox</vt:lpstr>
      <vt:lpstr>evidence</vt:lpstr>
      <vt:lpstr>Randomization</vt:lpstr>
      <vt:lpstr>PowerPoint Presentation</vt:lpstr>
      <vt:lpstr>Default action?</vt:lpstr>
      <vt:lpstr>Scientific summary</vt:lpstr>
      <vt:lpstr>Scientific summary</vt:lpstr>
      <vt:lpstr>PowerPoint Presentation</vt:lpstr>
      <vt:lpstr>PowerPoint Presentation</vt:lpstr>
      <vt:lpstr>Cassie kozyrgov</vt:lpstr>
      <vt:lpstr>PowerPoint Presentation</vt:lpstr>
      <vt:lpstr>Welcome to multivariate regression</vt:lpstr>
      <vt:lpstr>demo</vt:lpstr>
      <vt:lpstr>A/B testing Project </vt:lpstr>
      <vt:lpstr>Part II - A/B Test</vt:lpstr>
      <vt:lpstr>Part III - A regression approach</vt:lpstr>
      <vt:lpstr>Breakout room1</vt:lpstr>
      <vt:lpstr>Another point of view</vt:lpstr>
      <vt:lpstr>regression</vt:lpstr>
      <vt:lpstr>Guess!</vt:lpstr>
      <vt:lpstr>Attitude of machine learning</vt:lpstr>
      <vt:lpstr>Brave enough?</vt:lpstr>
      <vt:lpstr>PowerPoint Presentation</vt:lpstr>
      <vt:lpstr>PowerPoint Presentation</vt:lpstr>
      <vt:lpstr>How to use the info?</vt:lpstr>
      <vt:lpstr>Guess now </vt:lpstr>
      <vt:lpstr>A bad guess  </vt:lpstr>
      <vt:lpstr>PowerPoint Presentation</vt:lpstr>
      <vt:lpstr>Is weight useful?</vt:lpstr>
      <vt:lpstr>Regression: putting line through stuff  </vt:lpstr>
      <vt:lpstr>PowerPoint Presentation</vt:lpstr>
      <vt:lpstr>This one!</vt:lpstr>
      <vt:lpstr>PowerPoint Presentation</vt:lpstr>
      <vt:lpstr>We have a feature</vt:lpstr>
      <vt:lpstr>PowerPoint Presentation</vt:lpstr>
      <vt:lpstr>Best fit line?</vt:lpstr>
      <vt:lpstr>PowerPoint Presentation</vt:lpstr>
      <vt:lpstr>PowerPoint Presentation</vt:lpstr>
      <vt:lpstr>PowerPoint Presentation</vt:lpstr>
      <vt:lpstr>PowerPoint Presentation</vt:lpstr>
      <vt:lpstr>PowerPoint Presentation</vt:lpstr>
      <vt:lpstr>Heart of machine learning</vt:lpstr>
      <vt:lpstr>PowerPoint Presentation</vt:lpstr>
      <vt:lpstr>Not much</vt:lpstr>
      <vt:lpstr>PowerPoint Presentation</vt:lpstr>
      <vt:lpstr>PowerPoint Presentation</vt:lpstr>
      <vt:lpstr>IT WAS A LINE</vt:lpstr>
      <vt:lpstr>NOW A PLANE</vt:lpstr>
      <vt:lpstr>PowerPoint Presentation</vt:lpstr>
      <vt:lpstr>ENOUGH IMPROVEMENT?</vt:lpstr>
      <vt:lpstr>PowerPoint Presentation</vt:lpstr>
      <vt:lpstr>Machine learning pillar!</vt:lpstr>
      <vt:lpstr>PowerPoint Presentation</vt:lpstr>
      <vt:lpstr>Any guesses? </vt:lpstr>
      <vt:lpstr>9:4:4 nutrition rule </vt:lpstr>
      <vt:lpstr>PowerPoint Presentation</vt:lpstr>
      <vt:lpstr>9:4:4</vt:lpstr>
      <vt:lpstr>Feature engineering</vt:lpstr>
      <vt:lpstr>PowerPoint Presentation</vt:lpstr>
      <vt:lpstr>PowerPoint Presentation</vt:lpstr>
      <vt:lpstr>PowerPoint Presentation</vt:lpstr>
      <vt:lpstr>PowerPoint Presentation</vt:lpstr>
      <vt:lpstr>PowerPoint Presentation</vt:lpstr>
      <vt:lpstr>Train – test - validate … </vt:lpstr>
      <vt:lpstr>What he got..</vt:lpstr>
      <vt:lpstr>Training</vt:lpstr>
      <vt:lpstr>Found the pattern</vt:lpstr>
      <vt:lpstr>Try another example!!</vt:lpstr>
      <vt:lpstr>More examples before exam</vt:lpstr>
      <vt:lpstr>Tries his model</vt:lpstr>
      <vt:lpstr>What now?</vt:lpstr>
      <vt:lpstr>3 am</vt:lpstr>
      <vt:lpstr>PowerPoint Presentation</vt:lpstr>
      <vt:lpstr>Testing phase in ML/AI</vt:lpstr>
      <vt:lpstr>PowerPoint Presentation</vt:lpstr>
      <vt:lpstr>No trust</vt:lpstr>
      <vt:lpstr>PowerPoint Presentation</vt:lpstr>
      <vt:lpstr>Fails on testing?     Game over… </vt:lpstr>
      <vt:lpstr>PowerPoint Presentation</vt:lpstr>
      <vt:lpstr>PowerPoint Presentation</vt:lpstr>
      <vt:lpstr>PowerPoint Presentation</vt:lpstr>
      <vt:lpstr>PowerPoint Presentation</vt:lpstr>
      <vt:lpstr>The question</vt:lpstr>
      <vt:lpstr>PowerPoint Presentation</vt:lpstr>
      <vt:lpstr>Breakout room 2</vt:lpstr>
      <vt:lpstr>Shiny experience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616</cp:revision>
  <dcterms:created xsi:type="dcterms:W3CDTF">2021-02-25T12:43:00Z</dcterms:created>
  <dcterms:modified xsi:type="dcterms:W3CDTF">2021-11-16T13:10:34Z</dcterms:modified>
</cp:coreProperties>
</file>